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handoutMasterIdLst>
    <p:handoutMasterId r:id="rId27"/>
  </p:handoutMasterIdLst>
  <p:sldIdLst>
    <p:sldId id="256" r:id="rId2"/>
    <p:sldId id="267" r:id="rId3"/>
    <p:sldId id="268" r:id="rId4"/>
    <p:sldId id="261" r:id="rId5"/>
    <p:sldId id="257" r:id="rId6"/>
    <p:sldId id="258" r:id="rId7"/>
    <p:sldId id="259" r:id="rId8"/>
    <p:sldId id="262" r:id="rId9"/>
    <p:sldId id="266" r:id="rId10"/>
    <p:sldId id="263" r:id="rId11"/>
    <p:sldId id="264" r:id="rId12"/>
    <p:sldId id="269" r:id="rId13"/>
    <p:sldId id="271" r:id="rId14"/>
    <p:sldId id="273" r:id="rId15"/>
    <p:sldId id="274" r:id="rId16"/>
    <p:sldId id="275" r:id="rId17"/>
    <p:sldId id="276" r:id="rId18"/>
    <p:sldId id="277" r:id="rId19"/>
    <p:sldId id="278" r:id="rId20"/>
    <p:sldId id="279" r:id="rId21"/>
    <p:sldId id="281" r:id="rId22"/>
    <p:sldId id="283" r:id="rId23"/>
    <p:sldId id="284" r:id="rId24"/>
    <p:sldId id="28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585" autoAdjust="0"/>
  </p:normalViewPr>
  <p:slideViewPr>
    <p:cSldViewPr>
      <p:cViewPr varScale="1">
        <p:scale>
          <a:sx n="67" d="100"/>
          <a:sy n="67" d="100"/>
        </p:scale>
        <p:origin x="-5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E88EB-CA73-42B3-A1BC-62DF66BFA47D}" type="doc">
      <dgm:prSet loTypeId="urn:microsoft.com/office/officeart/2005/8/layout/radial1" loCatId="cycle" qsTypeId="urn:microsoft.com/office/officeart/2005/8/quickstyle/simple1" qsCatId="simple" csTypeId="urn:microsoft.com/office/officeart/2005/8/colors/colorful1" csCatId="colorful" phldr="1"/>
      <dgm:spPr>
        <a:scene3d>
          <a:camera prst="orthographicFront"/>
          <a:lightRig rig="threePt" dir="t"/>
        </a:scene3d>
      </dgm:spPr>
      <dgm:t>
        <a:bodyPr/>
        <a:lstStyle/>
        <a:p>
          <a:endParaRPr lang="fr-FR"/>
        </a:p>
      </dgm:t>
    </dgm:pt>
    <dgm:pt modelId="{126F99E2-96C8-4C9B-9601-3A57E3A2D3EF}">
      <dgm:prSet phldrT="[Texte]" custT="1"/>
      <dgm:spPr/>
      <dgm:t>
        <a:bodyPr/>
        <a:lstStyle/>
        <a:p>
          <a:r>
            <a:rPr lang="fr-FR" sz="3600" b="1" dirty="0" smtClean="0">
              <a:solidFill>
                <a:schemeClr val="tx1"/>
              </a:solidFill>
            </a:rPr>
            <a:t>MOI</a:t>
          </a:r>
          <a:endParaRPr lang="fr-FR" sz="3600" b="1" dirty="0">
            <a:solidFill>
              <a:schemeClr val="tx1"/>
            </a:solidFill>
          </a:endParaRPr>
        </a:p>
      </dgm:t>
    </dgm:pt>
    <dgm:pt modelId="{9DFD99E6-F9FF-4045-B8DD-F1E5E66BA0AB}" type="parTrans" cxnId="{DC16A576-4386-4559-877E-0DBD09BC4A77}">
      <dgm:prSet/>
      <dgm:spPr/>
      <dgm:t>
        <a:bodyPr/>
        <a:lstStyle/>
        <a:p>
          <a:endParaRPr lang="fr-FR"/>
        </a:p>
      </dgm:t>
    </dgm:pt>
    <dgm:pt modelId="{337AF212-32CB-4979-B418-83DC4DE8B037}" type="sibTrans" cxnId="{DC16A576-4386-4559-877E-0DBD09BC4A77}">
      <dgm:prSet/>
      <dgm:spPr/>
      <dgm:t>
        <a:bodyPr/>
        <a:lstStyle/>
        <a:p>
          <a:endParaRPr lang="fr-FR"/>
        </a:p>
      </dgm:t>
    </dgm:pt>
    <dgm:pt modelId="{C1601C28-171A-410B-89D7-5D1D80F5E0DB}">
      <dgm:prSet phldrT="[Texte]" custT="1"/>
      <dgm:spPr>
        <a:solidFill>
          <a:srgbClr val="00B050"/>
        </a:solidFill>
      </dgm:spPr>
      <dgm:t>
        <a:bodyPr/>
        <a:lstStyle/>
        <a:p>
          <a:r>
            <a:rPr lang="fr-FR" sz="1800" b="1" dirty="0" smtClean="0">
              <a:solidFill>
                <a:schemeClr val="tx1"/>
              </a:solidFill>
              <a:latin typeface="Calibri" pitchFamily="34" charset="0"/>
            </a:rPr>
            <a:t>MES PROCHES</a:t>
          </a:r>
          <a:endParaRPr lang="fr-FR" sz="1800" b="1" dirty="0">
            <a:solidFill>
              <a:schemeClr val="tx1"/>
            </a:solidFill>
            <a:latin typeface="Calibri" pitchFamily="34" charset="0"/>
          </a:endParaRPr>
        </a:p>
      </dgm:t>
    </dgm:pt>
    <dgm:pt modelId="{90E92AD3-8117-47F7-9087-D1261EAEF9F4}" type="parTrans" cxnId="{4295D33C-E533-4073-8D87-FFDEA4738FD8}">
      <dgm:prSet/>
      <dgm:spPr/>
      <dgm:t>
        <a:bodyPr/>
        <a:lstStyle/>
        <a:p>
          <a:endParaRPr lang="fr-FR" dirty="0"/>
        </a:p>
      </dgm:t>
    </dgm:pt>
    <dgm:pt modelId="{FEC7C7BC-525E-45BC-8E03-AC1F122684F3}" type="sibTrans" cxnId="{4295D33C-E533-4073-8D87-FFDEA4738FD8}">
      <dgm:prSet/>
      <dgm:spPr/>
      <dgm:t>
        <a:bodyPr/>
        <a:lstStyle/>
        <a:p>
          <a:endParaRPr lang="fr-FR"/>
        </a:p>
      </dgm:t>
    </dgm:pt>
    <dgm:pt modelId="{03538DF9-FDD8-4DDF-BDBF-7D365A765674}">
      <dgm:prSet phldrT="[Texte]" custT="1"/>
      <dgm:spPr/>
      <dgm:t>
        <a:bodyPr/>
        <a:lstStyle/>
        <a:p>
          <a:r>
            <a:rPr lang="fr-FR" sz="2000" b="1" dirty="0" smtClean="0">
              <a:solidFill>
                <a:schemeClr val="tx1"/>
              </a:solidFill>
              <a:latin typeface="Calibri" pitchFamily="34" charset="0"/>
            </a:rPr>
            <a:t>LES AUTRES</a:t>
          </a:r>
          <a:endParaRPr lang="fr-FR" sz="2000" b="1" dirty="0">
            <a:solidFill>
              <a:schemeClr val="tx1"/>
            </a:solidFill>
            <a:latin typeface="Calibri" pitchFamily="34" charset="0"/>
          </a:endParaRPr>
        </a:p>
      </dgm:t>
    </dgm:pt>
    <dgm:pt modelId="{D7328001-B246-42C9-BED0-9112D3B8985D}" type="parTrans" cxnId="{39E9B87D-0B91-4620-A45A-5E7F264981B3}">
      <dgm:prSet/>
      <dgm:spPr/>
      <dgm:t>
        <a:bodyPr/>
        <a:lstStyle/>
        <a:p>
          <a:endParaRPr lang="fr-FR" dirty="0"/>
        </a:p>
      </dgm:t>
    </dgm:pt>
    <dgm:pt modelId="{3FF6C7BB-4EF9-414A-9CA4-CA57FDC71F22}" type="sibTrans" cxnId="{39E9B87D-0B91-4620-A45A-5E7F264981B3}">
      <dgm:prSet/>
      <dgm:spPr/>
      <dgm:t>
        <a:bodyPr/>
        <a:lstStyle/>
        <a:p>
          <a:endParaRPr lang="fr-FR"/>
        </a:p>
      </dgm:t>
    </dgm:pt>
    <dgm:pt modelId="{B74438DE-3436-4787-92BD-2971C37032B8}">
      <dgm:prSet phldrT="[Texte]" custT="1"/>
      <dgm:spPr>
        <a:solidFill>
          <a:schemeClr val="accent2"/>
        </a:solidFill>
      </dgm:spPr>
      <dgm:t>
        <a:bodyPr/>
        <a:lstStyle/>
        <a:p>
          <a:r>
            <a:rPr lang="fr-FR" sz="1800" b="1" dirty="0" smtClean="0">
              <a:solidFill>
                <a:schemeClr val="tx1"/>
              </a:solidFill>
              <a:latin typeface="Calibri" pitchFamily="34" charset="0"/>
            </a:rPr>
            <a:t>LES REGLES</a:t>
          </a:r>
          <a:endParaRPr lang="fr-FR" sz="1800" b="1" dirty="0">
            <a:solidFill>
              <a:schemeClr val="tx1"/>
            </a:solidFill>
            <a:latin typeface="Calibri" pitchFamily="34" charset="0"/>
          </a:endParaRPr>
        </a:p>
      </dgm:t>
    </dgm:pt>
    <dgm:pt modelId="{58D68B2D-5D87-48A1-948A-8B3ECD8FE886}" type="parTrans" cxnId="{303A1DBF-1570-43BF-AE7F-9C45063E2513}">
      <dgm:prSet/>
      <dgm:spPr/>
      <dgm:t>
        <a:bodyPr/>
        <a:lstStyle/>
        <a:p>
          <a:endParaRPr lang="fr-FR" dirty="0"/>
        </a:p>
      </dgm:t>
    </dgm:pt>
    <dgm:pt modelId="{C0DC3177-A93F-40D1-98B6-71E7A9F726EC}" type="sibTrans" cxnId="{303A1DBF-1570-43BF-AE7F-9C45063E2513}">
      <dgm:prSet/>
      <dgm:spPr/>
      <dgm:t>
        <a:bodyPr/>
        <a:lstStyle/>
        <a:p>
          <a:endParaRPr lang="fr-FR"/>
        </a:p>
      </dgm:t>
    </dgm:pt>
    <dgm:pt modelId="{E5B0D333-7994-4537-8915-2DE27F3A955F}">
      <dgm:prSet phldrT="[Texte]" custT="1"/>
      <dgm:spPr/>
      <dgm:t>
        <a:bodyPr/>
        <a:lstStyle/>
        <a:p>
          <a:r>
            <a:rPr lang="fr-FR" sz="1800" b="1" dirty="0" smtClean="0">
              <a:solidFill>
                <a:schemeClr val="tx1"/>
              </a:solidFill>
              <a:latin typeface="Calibri" pitchFamily="34" charset="0"/>
            </a:rPr>
            <a:t>ENVIRONNEMENT</a:t>
          </a:r>
          <a:endParaRPr lang="fr-FR" sz="1800" b="1" dirty="0">
            <a:solidFill>
              <a:schemeClr val="tx1"/>
            </a:solidFill>
            <a:latin typeface="Calibri" pitchFamily="34" charset="0"/>
          </a:endParaRPr>
        </a:p>
      </dgm:t>
    </dgm:pt>
    <dgm:pt modelId="{96B87920-4F4A-41F7-8283-2DA5D29AA970}" type="parTrans" cxnId="{B200B664-369D-4C52-85D9-0E7004DBCC1E}">
      <dgm:prSet/>
      <dgm:spPr/>
      <dgm:t>
        <a:bodyPr/>
        <a:lstStyle/>
        <a:p>
          <a:endParaRPr lang="fr-FR" dirty="0"/>
        </a:p>
      </dgm:t>
    </dgm:pt>
    <dgm:pt modelId="{397B2CE9-BDBF-4B4B-960B-320C9BB14209}" type="sibTrans" cxnId="{B200B664-369D-4C52-85D9-0E7004DBCC1E}">
      <dgm:prSet/>
      <dgm:spPr/>
      <dgm:t>
        <a:bodyPr/>
        <a:lstStyle/>
        <a:p>
          <a:endParaRPr lang="fr-FR"/>
        </a:p>
      </dgm:t>
    </dgm:pt>
    <dgm:pt modelId="{9D4BA176-4E2D-456E-BA1C-725053C50865}" type="pres">
      <dgm:prSet presAssocID="{3D8E88EB-CA73-42B3-A1BC-62DF66BFA47D}" presName="cycle" presStyleCnt="0">
        <dgm:presLayoutVars>
          <dgm:chMax val="1"/>
          <dgm:dir/>
          <dgm:animLvl val="ctr"/>
          <dgm:resizeHandles val="exact"/>
        </dgm:presLayoutVars>
      </dgm:prSet>
      <dgm:spPr/>
      <dgm:t>
        <a:bodyPr/>
        <a:lstStyle/>
        <a:p>
          <a:endParaRPr lang="fr-FR"/>
        </a:p>
      </dgm:t>
    </dgm:pt>
    <dgm:pt modelId="{A6780752-E2E9-4007-8E74-B3669ECA72C9}" type="pres">
      <dgm:prSet presAssocID="{126F99E2-96C8-4C9B-9601-3A57E3A2D3EF}" presName="centerShape" presStyleLbl="node0" presStyleIdx="0" presStyleCnt="1" custScaleX="119081" custScaleY="110685" custLinFactNeighborX="-20475" custLinFactNeighborY="2788"/>
      <dgm:spPr/>
      <dgm:t>
        <a:bodyPr/>
        <a:lstStyle/>
        <a:p>
          <a:endParaRPr lang="fr-FR"/>
        </a:p>
      </dgm:t>
    </dgm:pt>
    <dgm:pt modelId="{8F6AD23D-266A-4BA0-8AD0-A660F984BAC4}" type="pres">
      <dgm:prSet presAssocID="{90E92AD3-8117-47F7-9087-D1261EAEF9F4}" presName="Name9" presStyleLbl="parChTrans1D2" presStyleIdx="0" presStyleCnt="4"/>
      <dgm:spPr/>
      <dgm:t>
        <a:bodyPr/>
        <a:lstStyle/>
        <a:p>
          <a:endParaRPr lang="fr-FR"/>
        </a:p>
      </dgm:t>
    </dgm:pt>
    <dgm:pt modelId="{6FE5C959-91EA-4068-AA18-E92E389E0F43}" type="pres">
      <dgm:prSet presAssocID="{90E92AD3-8117-47F7-9087-D1261EAEF9F4}" presName="connTx" presStyleLbl="parChTrans1D2" presStyleIdx="0" presStyleCnt="4"/>
      <dgm:spPr/>
      <dgm:t>
        <a:bodyPr/>
        <a:lstStyle/>
        <a:p>
          <a:endParaRPr lang="fr-FR"/>
        </a:p>
      </dgm:t>
    </dgm:pt>
    <dgm:pt modelId="{72194ADE-D704-4996-98F1-BAC876ABFCD6}" type="pres">
      <dgm:prSet presAssocID="{C1601C28-171A-410B-89D7-5D1D80F5E0DB}" presName="node" presStyleLbl="node1" presStyleIdx="0" presStyleCnt="4" custScaleX="157210" custScaleY="61177" custRadScaleRad="101342" custRadScaleInc="167283">
        <dgm:presLayoutVars>
          <dgm:bulletEnabled val="1"/>
        </dgm:presLayoutVars>
      </dgm:prSet>
      <dgm:spPr/>
      <dgm:t>
        <a:bodyPr/>
        <a:lstStyle/>
        <a:p>
          <a:endParaRPr lang="fr-FR"/>
        </a:p>
      </dgm:t>
    </dgm:pt>
    <dgm:pt modelId="{B3D8ED4B-DA46-4584-AD90-8DAA7D5D9C33}" type="pres">
      <dgm:prSet presAssocID="{D7328001-B246-42C9-BED0-9112D3B8985D}" presName="Name9" presStyleLbl="parChTrans1D2" presStyleIdx="1" presStyleCnt="4"/>
      <dgm:spPr/>
      <dgm:t>
        <a:bodyPr/>
        <a:lstStyle/>
        <a:p>
          <a:endParaRPr lang="fr-FR"/>
        </a:p>
      </dgm:t>
    </dgm:pt>
    <dgm:pt modelId="{4BCB51F0-0E54-4EE8-8B3C-BEE6B3D31A7D}" type="pres">
      <dgm:prSet presAssocID="{D7328001-B246-42C9-BED0-9112D3B8985D}" presName="connTx" presStyleLbl="parChTrans1D2" presStyleIdx="1" presStyleCnt="4"/>
      <dgm:spPr/>
      <dgm:t>
        <a:bodyPr/>
        <a:lstStyle/>
        <a:p>
          <a:endParaRPr lang="fr-FR"/>
        </a:p>
      </dgm:t>
    </dgm:pt>
    <dgm:pt modelId="{BFDC96A7-1E2F-4687-A0D2-C71815299C36}" type="pres">
      <dgm:prSet presAssocID="{03538DF9-FDD8-4DDF-BDBF-7D365A765674}" presName="node" presStyleLbl="node1" presStyleIdx="1" presStyleCnt="4" custScaleX="125963" custScaleY="60191" custRadScaleRad="93156" custRadScaleInc="122654">
        <dgm:presLayoutVars>
          <dgm:bulletEnabled val="1"/>
        </dgm:presLayoutVars>
      </dgm:prSet>
      <dgm:spPr/>
      <dgm:t>
        <a:bodyPr/>
        <a:lstStyle/>
        <a:p>
          <a:endParaRPr lang="fr-FR"/>
        </a:p>
      </dgm:t>
    </dgm:pt>
    <dgm:pt modelId="{48183B1F-0E9D-4BDE-82BB-F60F259996F7}" type="pres">
      <dgm:prSet presAssocID="{58D68B2D-5D87-48A1-948A-8B3ECD8FE886}" presName="Name9" presStyleLbl="parChTrans1D2" presStyleIdx="2" presStyleCnt="4"/>
      <dgm:spPr/>
      <dgm:t>
        <a:bodyPr/>
        <a:lstStyle/>
        <a:p>
          <a:endParaRPr lang="fr-FR"/>
        </a:p>
      </dgm:t>
    </dgm:pt>
    <dgm:pt modelId="{F95516F0-6EDD-40E5-BD7F-0546E3CFAD0D}" type="pres">
      <dgm:prSet presAssocID="{58D68B2D-5D87-48A1-948A-8B3ECD8FE886}" presName="connTx" presStyleLbl="parChTrans1D2" presStyleIdx="2" presStyleCnt="4"/>
      <dgm:spPr/>
      <dgm:t>
        <a:bodyPr/>
        <a:lstStyle/>
        <a:p>
          <a:endParaRPr lang="fr-FR"/>
        </a:p>
      </dgm:t>
    </dgm:pt>
    <dgm:pt modelId="{E567129E-7C7F-4BEB-AC54-B4BE8F5DFC2A}" type="pres">
      <dgm:prSet presAssocID="{B74438DE-3436-4787-92BD-2971C37032B8}" presName="node" presStyleLbl="node1" presStyleIdx="2" presStyleCnt="4" custScaleX="112214" custScaleY="61206" custRadScaleRad="184872" custRadScaleInc="183133">
        <dgm:presLayoutVars>
          <dgm:bulletEnabled val="1"/>
        </dgm:presLayoutVars>
      </dgm:prSet>
      <dgm:spPr/>
      <dgm:t>
        <a:bodyPr/>
        <a:lstStyle/>
        <a:p>
          <a:endParaRPr lang="fr-FR"/>
        </a:p>
      </dgm:t>
    </dgm:pt>
    <dgm:pt modelId="{2D39D63A-841A-4EDC-B1EA-EF362DBD46CC}" type="pres">
      <dgm:prSet presAssocID="{96B87920-4F4A-41F7-8283-2DA5D29AA970}" presName="Name9" presStyleLbl="parChTrans1D2" presStyleIdx="3" presStyleCnt="4"/>
      <dgm:spPr/>
      <dgm:t>
        <a:bodyPr/>
        <a:lstStyle/>
        <a:p>
          <a:endParaRPr lang="fr-FR"/>
        </a:p>
      </dgm:t>
    </dgm:pt>
    <dgm:pt modelId="{95B9FEE9-4624-48CF-8654-5206D4A12E69}" type="pres">
      <dgm:prSet presAssocID="{96B87920-4F4A-41F7-8283-2DA5D29AA970}" presName="connTx" presStyleLbl="parChTrans1D2" presStyleIdx="3" presStyleCnt="4"/>
      <dgm:spPr/>
      <dgm:t>
        <a:bodyPr/>
        <a:lstStyle/>
        <a:p>
          <a:endParaRPr lang="fr-FR"/>
        </a:p>
      </dgm:t>
    </dgm:pt>
    <dgm:pt modelId="{E53A6D2C-0854-478D-98A5-68EB0A2A723B}" type="pres">
      <dgm:prSet presAssocID="{E5B0D333-7994-4537-8915-2DE27F3A955F}" presName="node" presStyleLbl="node1" presStyleIdx="3" presStyleCnt="4" custScaleX="288122" custScaleY="51699" custRadScaleRad="105204" custRadScaleInc="132996">
        <dgm:presLayoutVars>
          <dgm:bulletEnabled val="1"/>
        </dgm:presLayoutVars>
      </dgm:prSet>
      <dgm:spPr/>
      <dgm:t>
        <a:bodyPr/>
        <a:lstStyle/>
        <a:p>
          <a:endParaRPr lang="fr-FR"/>
        </a:p>
      </dgm:t>
    </dgm:pt>
  </dgm:ptLst>
  <dgm:cxnLst>
    <dgm:cxn modelId="{5D347442-400C-4738-8FEB-F0A083EC73EB}" type="presOf" srcId="{3D8E88EB-CA73-42B3-A1BC-62DF66BFA47D}" destId="{9D4BA176-4E2D-456E-BA1C-725053C50865}" srcOrd="0" destOrd="0" presId="urn:microsoft.com/office/officeart/2005/8/layout/radial1"/>
    <dgm:cxn modelId="{C125F23E-CBE4-45E7-9628-81FAC67F2415}" type="presOf" srcId="{96B87920-4F4A-41F7-8283-2DA5D29AA970}" destId="{95B9FEE9-4624-48CF-8654-5206D4A12E69}" srcOrd="1" destOrd="0" presId="urn:microsoft.com/office/officeart/2005/8/layout/radial1"/>
    <dgm:cxn modelId="{4295D33C-E533-4073-8D87-FFDEA4738FD8}" srcId="{126F99E2-96C8-4C9B-9601-3A57E3A2D3EF}" destId="{C1601C28-171A-410B-89D7-5D1D80F5E0DB}" srcOrd="0" destOrd="0" parTransId="{90E92AD3-8117-47F7-9087-D1261EAEF9F4}" sibTransId="{FEC7C7BC-525E-45BC-8E03-AC1F122684F3}"/>
    <dgm:cxn modelId="{3AFA9D66-05E0-4DCF-A7BC-0452FD4B8866}" type="presOf" srcId="{96B87920-4F4A-41F7-8283-2DA5D29AA970}" destId="{2D39D63A-841A-4EDC-B1EA-EF362DBD46CC}" srcOrd="0" destOrd="0" presId="urn:microsoft.com/office/officeart/2005/8/layout/radial1"/>
    <dgm:cxn modelId="{CD247644-EF8B-476D-B13A-4A0E04BEFF35}" type="presOf" srcId="{E5B0D333-7994-4537-8915-2DE27F3A955F}" destId="{E53A6D2C-0854-478D-98A5-68EB0A2A723B}" srcOrd="0" destOrd="0" presId="urn:microsoft.com/office/officeart/2005/8/layout/radial1"/>
    <dgm:cxn modelId="{B200B664-369D-4C52-85D9-0E7004DBCC1E}" srcId="{126F99E2-96C8-4C9B-9601-3A57E3A2D3EF}" destId="{E5B0D333-7994-4537-8915-2DE27F3A955F}" srcOrd="3" destOrd="0" parTransId="{96B87920-4F4A-41F7-8283-2DA5D29AA970}" sibTransId="{397B2CE9-BDBF-4B4B-960B-320C9BB14209}"/>
    <dgm:cxn modelId="{CE1F188D-7D06-4095-8638-4C2BA9EA89E0}" type="presOf" srcId="{B74438DE-3436-4787-92BD-2971C37032B8}" destId="{E567129E-7C7F-4BEB-AC54-B4BE8F5DFC2A}" srcOrd="0" destOrd="0" presId="urn:microsoft.com/office/officeart/2005/8/layout/radial1"/>
    <dgm:cxn modelId="{0D9D2BC6-0BD3-4E9B-8049-71A871BB8FBF}" type="presOf" srcId="{90E92AD3-8117-47F7-9087-D1261EAEF9F4}" destId="{8F6AD23D-266A-4BA0-8AD0-A660F984BAC4}" srcOrd="0" destOrd="0" presId="urn:microsoft.com/office/officeart/2005/8/layout/radial1"/>
    <dgm:cxn modelId="{E0EDB337-553C-4005-9113-7CCE111BDEBA}" type="presOf" srcId="{D7328001-B246-42C9-BED0-9112D3B8985D}" destId="{B3D8ED4B-DA46-4584-AD90-8DAA7D5D9C33}" srcOrd="0" destOrd="0" presId="urn:microsoft.com/office/officeart/2005/8/layout/radial1"/>
    <dgm:cxn modelId="{39E9B87D-0B91-4620-A45A-5E7F264981B3}" srcId="{126F99E2-96C8-4C9B-9601-3A57E3A2D3EF}" destId="{03538DF9-FDD8-4DDF-BDBF-7D365A765674}" srcOrd="1" destOrd="0" parTransId="{D7328001-B246-42C9-BED0-9112D3B8985D}" sibTransId="{3FF6C7BB-4EF9-414A-9CA4-CA57FDC71F22}"/>
    <dgm:cxn modelId="{35109702-EC49-41E7-BE4A-C494BB29F4C3}" type="presOf" srcId="{58D68B2D-5D87-48A1-948A-8B3ECD8FE886}" destId="{F95516F0-6EDD-40E5-BD7F-0546E3CFAD0D}" srcOrd="1" destOrd="0" presId="urn:microsoft.com/office/officeart/2005/8/layout/radial1"/>
    <dgm:cxn modelId="{478764FF-A33B-4B92-BD16-BC97E5D95604}" type="presOf" srcId="{58D68B2D-5D87-48A1-948A-8B3ECD8FE886}" destId="{48183B1F-0E9D-4BDE-82BB-F60F259996F7}" srcOrd="0" destOrd="0" presId="urn:microsoft.com/office/officeart/2005/8/layout/radial1"/>
    <dgm:cxn modelId="{ADC9EEEF-270E-44F6-9B17-31DB32BA7C16}" type="presOf" srcId="{03538DF9-FDD8-4DDF-BDBF-7D365A765674}" destId="{BFDC96A7-1E2F-4687-A0D2-C71815299C36}" srcOrd="0" destOrd="0" presId="urn:microsoft.com/office/officeart/2005/8/layout/radial1"/>
    <dgm:cxn modelId="{DC16A576-4386-4559-877E-0DBD09BC4A77}" srcId="{3D8E88EB-CA73-42B3-A1BC-62DF66BFA47D}" destId="{126F99E2-96C8-4C9B-9601-3A57E3A2D3EF}" srcOrd="0" destOrd="0" parTransId="{9DFD99E6-F9FF-4045-B8DD-F1E5E66BA0AB}" sibTransId="{337AF212-32CB-4979-B418-83DC4DE8B037}"/>
    <dgm:cxn modelId="{264280BE-D633-4B8B-A361-48B03CF548A7}" type="presOf" srcId="{126F99E2-96C8-4C9B-9601-3A57E3A2D3EF}" destId="{A6780752-E2E9-4007-8E74-B3669ECA72C9}" srcOrd="0" destOrd="0" presId="urn:microsoft.com/office/officeart/2005/8/layout/radial1"/>
    <dgm:cxn modelId="{2B7357FE-98BF-4B37-9BA3-28B38B74D8C8}" type="presOf" srcId="{D7328001-B246-42C9-BED0-9112D3B8985D}" destId="{4BCB51F0-0E54-4EE8-8B3C-BEE6B3D31A7D}" srcOrd="1" destOrd="0" presId="urn:microsoft.com/office/officeart/2005/8/layout/radial1"/>
    <dgm:cxn modelId="{89B388BC-2D07-480F-A8B0-C2C3DF3755BA}" type="presOf" srcId="{90E92AD3-8117-47F7-9087-D1261EAEF9F4}" destId="{6FE5C959-91EA-4068-AA18-E92E389E0F43}" srcOrd="1" destOrd="0" presId="urn:microsoft.com/office/officeart/2005/8/layout/radial1"/>
    <dgm:cxn modelId="{303A1DBF-1570-43BF-AE7F-9C45063E2513}" srcId="{126F99E2-96C8-4C9B-9601-3A57E3A2D3EF}" destId="{B74438DE-3436-4787-92BD-2971C37032B8}" srcOrd="2" destOrd="0" parTransId="{58D68B2D-5D87-48A1-948A-8B3ECD8FE886}" sibTransId="{C0DC3177-A93F-40D1-98B6-71E7A9F726EC}"/>
    <dgm:cxn modelId="{04B7DBE7-0FA7-4B69-A8F2-DBBC98C65C5B}" type="presOf" srcId="{C1601C28-171A-410B-89D7-5D1D80F5E0DB}" destId="{72194ADE-D704-4996-98F1-BAC876ABFCD6}" srcOrd="0" destOrd="0" presId="urn:microsoft.com/office/officeart/2005/8/layout/radial1"/>
    <dgm:cxn modelId="{460B757A-9EFD-4DA3-9198-FC73B149D429}" type="presParOf" srcId="{9D4BA176-4E2D-456E-BA1C-725053C50865}" destId="{A6780752-E2E9-4007-8E74-B3669ECA72C9}" srcOrd="0" destOrd="0" presId="urn:microsoft.com/office/officeart/2005/8/layout/radial1"/>
    <dgm:cxn modelId="{7711DE92-ACE0-45B5-ACFE-FC7BD1ACDBF3}" type="presParOf" srcId="{9D4BA176-4E2D-456E-BA1C-725053C50865}" destId="{8F6AD23D-266A-4BA0-8AD0-A660F984BAC4}" srcOrd="1" destOrd="0" presId="urn:microsoft.com/office/officeart/2005/8/layout/radial1"/>
    <dgm:cxn modelId="{91B9B411-B4EA-4128-AF0A-C631651A8A3C}" type="presParOf" srcId="{8F6AD23D-266A-4BA0-8AD0-A660F984BAC4}" destId="{6FE5C959-91EA-4068-AA18-E92E389E0F43}" srcOrd="0" destOrd="0" presId="urn:microsoft.com/office/officeart/2005/8/layout/radial1"/>
    <dgm:cxn modelId="{833612D2-BD24-414C-AB32-675CC9259040}" type="presParOf" srcId="{9D4BA176-4E2D-456E-BA1C-725053C50865}" destId="{72194ADE-D704-4996-98F1-BAC876ABFCD6}" srcOrd="2" destOrd="0" presId="urn:microsoft.com/office/officeart/2005/8/layout/radial1"/>
    <dgm:cxn modelId="{9FCE50CB-AC58-4A87-9EC5-50DEDEED4064}" type="presParOf" srcId="{9D4BA176-4E2D-456E-BA1C-725053C50865}" destId="{B3D8ED4B-DA46-4584-AD90-8DAA7D5D9C33}" srcOrd="3" destOrd="0" presId="urn:microsoft.com/office/officeart/2005/8/layout/radial1"/>
    <dgm:cxn modelId="{89AE40DB-368C-4CB7-B563-BA66FBE28AEB}" type="presParOf" srcId="{B3D8ED4B-DA46-4584-AD90-8DAA7D5D9C33}" destId="{4BCB51F0-0E54-4EE8-8B3C-BEE6B3D31A7D}" srcOrd="0" destOrd="0" presId="urn:microsoft.com/office/officeart/2005/8/layout/radial1"/>
    <dgm:cxn modelId="{72E424A5-4523-4B67-9891-D18C7580E81C}" type="presParOf" srcId="{9D4BA176-4E2D-456E-BA1C-725053C50865}" destId="{BFDC96A7-1E2F-4687-A0D2-C71815299C36}" srcOrd="4" destOrd="0" presId="urn:microsoft.com/office/officeart/2005/8/layout/radial1"/>
    <dgm:cxn modelId="{4DB6B502-349F-47C0-A12C-140896375BA8}" type="presParOf" srcId="{9D4BA176-4E2D-456E-BA1C-725053C50865}" destId="{48183B1F-0E9D-4BDE-82BB-F60F259996F7}" srcOrd="5" destOrd="0" presId="urn:microsoft.com/office/officeart/2005/8/layout/radial1"/>
    <dgm:cxn modelId="{F03179F4-2CF5-4AD6-AB86-7E6776DC2F7B}" type="presParOf" srcId="{48183B1F-0E9D-4BDE-82BB-F60F259996F7}" destId="{F95516F0-6EDD-40E5-BD7F-0546E3CFAD0D}" srcOrd="0" destOrd="0" presId="urn:microsoft.com/office/officeart/2005/8/layout/radial1"/>
    <dgm:cxn modelId="{2F354070-A667-475A-AA71-4EB4A5C0B454}" type="presParOf" srcId="{9D4BA176-4E2D-456E-BA1C-725053C50865}" destId="{E567129E-7C7F-4BEB-AC54-B4BE8F5DFC2A}" srcOrd="6" destOrd="0" presId="urn:microsoft.com/office/officeart/2005/8/layout/radial1"/>
    <dgm:cxn modelId="{B35F634D-AA06-4973-9161-F325023B7DA8}" type="presParOf" srcId="{9D4BA176-4E2D-456E-BA1C-725053C50865}" destId="{2D39D63A-841A-4EDC-B1EA-EF362DBD46CC}" srcOrd="7" destOrd="0" presId="urn:microsoft.com/office/officeart/2005/8/layout/radial1"/>
    <dgm:cxn modelId="{3AB4C302-9408-48DE-8F03-EF5743D561C3}" type="presParOf" srcId="{2D39D63A-841A-4EDC-B1EA-EF362DBD46CC}" destId="{95B9FEE9-4624-48CF-8654-5206D4A12E69}" srcOrd="0" destOrd="0" presId="urn:microsoft.com/office/officeart/2005/8/layout/radial1"/>
    <dgm:cxn modelId="{710FB45B-F4EB-4EC2-A981-257926A30567}" type="presParOf" srcId="{9D4BA176-4E2D-456E-BA1C-725053C50865}" destId="{E53A6D2C-0854-478D-98A5-68EB0A2A723B}" srcOrd="8" destOrd="0" presId="urn:microsoft.com/office/officeart/2005/8/layout/radial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780752-E2E9-4007-8E74-B3669ECA72C9}">
      <dsp:nvSpPr>
        <dsp:cNvPr id="0" name=""/>
        <dsp:cNvSpPr/>
      </dsp:nvSpPr>
      <dsp:spPr>
        <a:xfrm>
          <a:off x="3291833" y="1800202"/>
          <a:ext cx="1604712" cy="149156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b="1" kern="1200" dirty="0" smtClean="0">
              <a:solidFill>
                <a:schemeClr val="tx1"/>
              </a:solidFill>
            </a:rPr>
            <a:t>MOI</a:t>
          </a:r>
          <a:endParaRPr lang="fr-FR" sz="3600" b="1" kern="1200" dirty="0">
            <a:solidFill>
              <a:schemeClr val="tx1"/>
            </a:solidFill>
          </a:endParaRPr>
        </a:p>
      </dsp:txBody>
      <dsp:txXfrm>
        <a:off x="3291833" y="1800202"/>
        <a:ext cx="1604712" cy="1491569"/>
      </dsp:txXfrm>
    </dsp:sp>
    <dsp:sp modelId="{8F6AD23D-266A-4BA0-8AD0-A660F984BAC4}">
      <dsp:nvSpPr>
        <dsp:cNvPr id="0" name=""/>
        <dsp:cNvSpPr/>
      </dsp:nvSpPr>
      <dsp:spPr>
        <a:xfrm rot="20837669">
          <a:off x="4864629" y="2272392"/>
          <a:ext cx="760010" cy="28428"/>
        </a:xfrm>
        <a:custGeom>
          <a:avLst/>
          <a:gdLst/>
          <a:ahLst/>
          <a:cxnLst/>
          <a:rect l="0" t="0" r="0" b="0"/>
          <a:pathLst>
            <a:path>
              <a:moveTo>
                <a:pt x="0" y="14214"/>
              </a:moveTo>
              <a:lnTo>
                <a:pt x="760010" y="14214"/>
              </a:lnTo>
            </a:path>
          </a:pathLst>
        </a:custGeom>
        <a:noFill/>
        <a:ln w="40000" cap="flat" cmpd="sng" algn="ctr">
          <a:solidFill>
            <a:schemeClr val="accent2">
              <a:hueOff val="0"/>
              <a:satOff val="0"/>
              <a:lumOff val="0"/>
              <a:alphaOff val="0"/>
            </a:schemeClr>
          </a:solidFill>
          <a:prstDash val="solid"/>
        </a:ln>
        <a:effectLst/>
        <a:scene3d>
          <a:camera prst="orthographicFron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dirty="0"/>
        </a:p>
      </dsp:txBody>
      <dsp:txXfrm rot="20837669">
        <a:off x="5225634" y="2267606"/>
        <a:ext cx="38000" cy="38000"/>
      </dsp:txXfrm>
    </dsp:sp>
    <dsp:sp modelId="{72194ADE-D704-4996-98F1-BAC876ABFCD6}">
      <dsp:nvSpPr>
        <dsp:cNvPr id="0" name=""/>
        <dsp:cNvSpPr/>
      </dsp:nvSpPr>
      <dsp:spPr>
        <a:xfrm>
          <a:off x="5472613" y="1584179"/>
          <a:ext cx="2118530" cy="824409"/>
        </a:xfrm>
        <a:prstGeom prst="ellipse">
          <a:avLst/>
        </a:prstGeom>
        <a:solidFill>
          <a:srgbClr val="00B050"/>
        </a:solidFill>
        <a:ln w="4000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Calibri" pitchFamily="34" charset="0"/>
            </a:rPr>
            <a:t>MES PROCHES</a:t>
          </a:r>
          <a:endParaRPr lang="fr-FR" sz="1800" b="1" kern="1200" dirty="0">
            <a:solidFill>
              <a:schemeClr val="tx1"/>
            </a:solidFill>
            <a:latin typeface="Calibri" pitchFamily="34" charset="0"/>
          </a:endParaRPr>
        </a:p>
      </dsp:txBody>
      <dsp:txXfrm>
        <a:off x="5472613" y="1584179"/>
        <a:ext cx="2118530" cy="824409"/>
      </dsp:txXfrm>
    </dsp:sp>
    <dsp:sp modelId="{B3D8ED4B-DA46-4584-AD90-8DAA7D5D9C33}">
      <dsp:nvSpPr>
        <dsp:cNvPr id="0" name=""/>
        <dsp:cNvSpPr/>
      </dsp:nvSpPr>
      <dsp:spPr>
        <a:xfrm rot="2219695">
          <a:off x="4645260" y="3217312"/>
          <a:ext cx="717676" cy="28428"/>
        </a:xfrm>
        <a:custGeom>
          <a:avLst/>
          <a:gdLst/>
          <a:ahLst/>
          <a:cxnLst/>
          <a:rect l="0" t="0" r="0" b="0"/>
          <a:pathLst>
            <a:path>
              <a:moveTo>
                <a:pt x="0" y="14214"/>
              </a:moveTo>
              <a:lnTo>
                <a:pt x="717676" y="14214"/>
              </a:lnTo>
            </a:path>
          </a:pathLst>
        </a:custGeom>
        <a:noFill/>
        <a:ln w="40000" cap="flat" cmpd="sng" algn="ctr">
          <a:solidFill>
            <a:schemeClr val="accent2">
              <a:hueOff val="0"/>
              <a:satOff val="0"/>
              <a:lumOff val="0"/>
              <a:alphaOff val="0"/>
            </a:schemeClr>
          </a:solidFill>
          <a:prstDash val="solid"/>
        </a:ln>
        <a:effectLst/>
        <a:scene3d>
          <a:camera prst="orthographicFron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dirty="0"/>
        </a:p>
      </dsp:txBody>
      <dsp:txXfrm rot="2219695">
        <a:off x="4986156" y="3213584"/>
        <a:ext cx="35883" cy="35883"/>
      </dsp:txXfrm>
    </dsp:sp>
    <dsp:sp modelId="{BFDC96A7-1E2F-4687-A0D2-C71815299C36}">
      <dsp:nvSpPr>
        <dsp:cNvPr id="0" name=""/>
        <dsp:cNvSpPr/>
      </dsp:nvSpPr>
      <dsp:spPr>
        <a:xfrm>
          <a:off x="4896549" y="3384379"/>
          <a:ext cx="1697452" cy="811122"/>
        </a:xfrm>
        <a:prstGeom prst="ellipse">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latin typeface="Calibri" pitchFamily="34" charset="0"/>
            </a:rPr>
            <a:t>LES AUTRES</a:t>
          </a:r>
          <a:endParaRPr lang="fr-FR" sz="2000" b="1" kern="1200" dirty="0">
            <a:solidFill>
              <a:schemeClr val="tx1"/>
            </a:solidFill>
            <a:latin typeface="Calibri" pitchFamily="34" charset="0"/>
          </a:endParaRPr>
        </a:p>
      </dsp:txBody>
      <dsp:txXfrm>
        <a:off x="4896549" y="3384379"/>
        <a:ext cx="1697452" cy="811122"/>
      </dsp:txXfrm>
    </dsp:sp>
    <dsp:sp modelId="{48183B1F-0E9D-4BDE-82BB-F60F259996F7}">
      <dsp:nvSpPr>
        <dsp:cNvPr id="0" name=""/>
        <dsp:cNvSpPr/>
      </dsp:nvSpPr>
      <dsp:spPr>
        <a:xfrm rot="10347422">
          <a:off x="2328477" y="2700988"/>
          <a:ext cx="975596" cy="28428"/>
        </a:xfrm>
        <a:custGeom>
          <a:avLst/>
          <a:gdLst/>
          <a:ahLst/>
          <a:cxnLst/>
          <a:rect l="0" t="0" r="0" b="0"/>
          <a:pathLst>
            <a:path>
              <a:moveTo>
                <a:pt x="0" y="14214"/>
              </a:moveTo>
              <a:lnTo>
                <a:pt x="975596" y="14214"/>
              </a:lnTo>
            </a:path>
          </a:pathLst>
        </a:custGeom>
        <a:noFill/>
        <a:ln w="40000" cap="flat" cmpd="sng" algn="ctr">
          <a:solidFill>
            <a:schemeClr val="accent2">
              <a:hueOff val="0"/>
              <a:satOff val="0"/>
              <a:lumOff val="0"/>
              <a:alphaOff val="0"/>
            </a:schemeClr>
          </a:solidFill>
          <a:prstDash val="solid"/>
        </a:ln>
        <a:effectLst/>
        <a:scene3d>
          <a:camera prst="orthographicFron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dirty="0"/>
        </a:p>
      </dsp:txBody>
      <dsp:txXfrm rot="10347422">
        <a:off x="2791885" y="2690812"/>
        <a:ext cx="48779" cy="48779"/>
      </dsp:txXfrm>
    </dsp:sp>
    <dsp:sp modelId="{E567129E-7C7F-4BEB-AC54-B4BE8F5DFC2A}">
      <dsp:nvSpPr>
        <dsp:cNvPr id="0" name=""/>
        <dsp:cNvSpPr/>
      </dsp:nvSpPr>
      <dsp:spPr>
        <a:xfrm>
          <a:off x="841866" y="2464127"/>
          <a:ext cx="1512173" cy="824799"/>
        </a:xfrm>
        <a:prstGeom prst="ellipse">
          <a:avLst/>
        </a:prstGeom>
        <a:solidFill>
          <a:schemeClr val="accent2"/>
        </a:solidFill>
        <a:ln w="4000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Calibri" pitchFamily="34" charset="0"/>
            </a:rPr>
            <a:t>LES REGLES</a:t>
          </a:r>
          <a:endParaRPr lang="fr-FR" sz="1800" b="1" kern="1200" dirty="0">
            <a:solidFill>
              <a:schemeClr val="tx1"/>
            </a:solidFill>
            <a:latin typeface="Calibri" pitchFamily="34" charset="0"/>
          </a:endParaRPr>
        </a:p>
      </dsp:txBody>
      <dsp:txXfrm>
        <a:off x="841866" y="2464127"/>
        <a:ext cx="1512173" cy="824799"/>
      </dsp:txXfrm>
    </dsp:sp>
    <dsp:sp modelId="{2D39D63A-841A-4EDC-B1EA-EF362DBD46CC}">
      <dsp:nvSpPr>
        <dsp:cNvPr id="0" name=""/>
        <dsp:cNvSpPr/>
      </dsp:nvSpPr>
      <dsp:spPr>
        <a:xfrm rot="15778636">
          <a:off x="3661212" y="1488638"/>
          <a:ext cx="608951" cy="28428"/>
        </a:xfrm>
        <a:custGeom>
          <a:avLst/>
          <a:gdLst/>
          <a:ahLst/>
          <a:cxnLst/>
          <a:rect l="0" t="0" r="0" b="0"/>
          <a:pathLst>
            <a:path>
              <a:moveTo>
                <a:pt x="0" y="14214"/>
              </a:moveTo>
              <a:lnTo>
                <a:pt x="608951" y="14214"/>
              </a:lnTo>
            </a:path>
          </a:pathLst>
        </a:custGeom>
        <a:noFill/>
        <a:ln w="40000" cap="flat" cmpd="sng" algn="ctr">
          <a:solidFill>
            <a:schemeClr val="accent2">
              <a:hueOff val="0"/>
              <a:satOff val="0"/>
              <a:lumOff val="0"/>
              <a:alphaOff val="0"/>
            </a:schemeClr>
          </a:solidFill>
          <a:prstDash val="solid"/>
        </a:ln>
        <a:effectLst/>
        <a:scene3d>
          <a:camera prst="orthographicFron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dirty="0"/>
        </a:p>
      </dsp:txBody>
      <dsp:txXfrm rot="15778636">
        <a:off x="3950464" y="1487628"/>
        <a:ext cx="30447" cy="30447"/>
      </dsp:txXfrm>
    </dsp:sp>
    <dsp:sp modelId="{E53A6D2C-0854-478D-98A5-68EB0A2A723B}">
      <dsp:nvSpPr>
        <dsp:cNvPr id="0" name=""/>
        <dsp:cNvSpPr/>
      </dsp:nvSpPr>
      <dsp:spPr>
        <a:xfrm>
          <a:off x="1944223" y="504060"/>
          <a:ext cx="3882675" cy="696685"/>
        </a:xfrm>
        <a:prstGeom prst="ellipse">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solidFill>
              <a:latin typeface="Calibri" pitchFamily="34" charset="0"/>
            </a:rPr>
            <a:t>ENVIRONNEMENT</a:t>
          </a:r>
          <a:endParaRPr lang="fr-FR" sz="1800" b="1" kern="1200" dirty="0">
            <a:solidFill>
              <a:schemeClr val="tx1"/>
            </a:solidFill>
            <a:latin typeface="Calibri" pitchFamily="34" charset="0"/>
          </a:endParaRPr>
        </a:p>
      </dsp:txBody>
      <dsp:txXfrm>
        <a:off x="1944223" y="504060"/>
        <a:ext cx="3882675" cy="6966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DC608F-CC24-4154-844A-DFC06982813D}" type="datetimeFigureOut">
              <a:rPr lang="fr-FR" smtClean="0"/>
              <a:pPr/>
              <a:t>05/12/2010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AEB519-93C1-40CB-A7D7-771612EAB9F7}"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F2AD9-FFF3-48C8-83CD-8042B085646D}" type="datetimeFigureOut">
              <a:rPr lang="fr-FR" smtClean="0"/>
              <a:pPr/>
              <a:t>05/12/2010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B2BC3-3025-4117-B5B2-33FFCB873BC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A3B2BC3-3025-4117-B5B2-33FFCB873BCE}"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041DA02-B07A-4A63-8ACE-76DEA0EC15DC}" type="datetime1">
              <a:rPr lang="fr-FR" smtClean="0"/>
              <a:pPr/>
              <a:t>05/12/2010</a:t>
            </a:fld>
            <a:endParaRPr lang="fr-FR" dirty="0"/>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dirty="0"/>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43EB1B5-3F48-438E-815F-DF091B21ECDA}"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A544E96-A6ED-4BD4-8A61-CDC1CABA7DB4}" type="datetime1">
              <a:rPr lang="fr-FR" smtClean="0"/>
              <a:pPr/>
              <a:t>05/12/2010</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45604D46-9455-4D53-8ED0-555D611978C8}" type="datetime1">
              <a:rPr lang="fr-FR" smtClean="0"/>
              <a:pPr/>
              <a:t>05/12/2010</a:t>
            </a:fld>
            <a:endParaRPr lang="fr-FR" dirty="0"/>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dirty="0"/>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43EB1B5-3F48-438E-815F-DF091B21ECDA}"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834ABD8-E267-474A-85AD-C35DFB5E4A7F}" type="datetime1">
              <a:rPr lang="fr-FR" smtClean="0"/>
              <a:pPr/>
              <a:t>05/12/2010</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C5B20E8-1205-470B-A980-A85BA9D5BD7A}" type="datetime1">
              <a:rPr lang="fr-FR" smtClean="0"/>
              <a:pPr/>
              <a:t>05/12/2010</a:t>
            </a:fld>
            <a:endParaRPr lang="fr-FR" dirty="0"/>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dirty="0"/>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943EB1B5-3F48-438E-815F-DF091B21ECDA}"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271E885-4443-4A85-BC01-FA8A6AAFDC10}" type="datetime1">
              <a:rPr lang="fr-FR" smtClean="0"/>
              <a:pPr/>
              <a:t>05/12/2010</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B6C905B-1641-4EE3-BA93-44A5ED01774D}" type="datetime1">
              <a:rPr lang="fr-FR" smtClean="0"/>
              <a:pPr/>
              <a:t>05/12/2010</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BB02B75-7485-4331-B4F1-3C6CEA480C9A}" type="datetime1">
              <a:rPr lang="fr-FR" smtClean="0"/>
              <a:pPr/>
              <a:t>05/12/2010</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E5DE2590-C2B2-4CD6-A5C0-1C0CBEE00DDD}" type="datetime1">
              <a:rPr lang="fr-FR" smtClean="0"/>
              <a:pPr/>
              <a:t>05/12/2010</a:t>
            </a:fld>
            <a:endParaRPr lang="fr-FR" dirty="0"/>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0EB6052-66D4-4D16-98AA-93262A3CF3C8}" type="datetime1">
              <a:rPr lang="fr-FR" smtClean="0"/>
              <a:pPr/>
              <a:t>05/12/2010</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943EB1B5-3F48-438E-815F-DF091B21ECDA}"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297958CC-A1E1-4C52-A61B-7DE4538B732A}" type="datetime1">
              <a:rPr lang="fr-FR" smtClean="0"/>
              <a:pPr/>
              <a:t>05/12/2010</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943EB1B5-3F48-438E-815F-DF091B21ECDA}" type="slidenum">
              <a:rPr lang="fr-FR" smtClean="0"/>
              <a:pPr/>
              <a:t>‹N°›</a:t>
            </a:fld>
            <a:endParaRPr lang="fr-FR" dirty="0"/>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501C55A-B3B3-4FE9-BEFF-EC7094B87748}" type="datetime1">
              <a:rPr lang="fr-FR" smtClean="0"/>
              <a:pPr/>
              <a:t>05/12/2010</a:t>
            </a:fld>
            <a:endParaRPr lang="fr-FR" dirty="0"/>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dirty="0"/>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43EB1B5-3F48-438E-815F-DF091B21ECDA}"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fr.wikipedia.org/wiki/Wikip%C3%A9dia:Prise_de_d%C3%A9cision" TargetMode="External"/><Relationship Id="rId2" Type="http://schemas.openxmlformats.org/officeDocument/2006/relationships/hyperlink" Target="http://fr.wikipedia.org/wiki/Wikip%C3%A9dia:Consensus"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gif"/><Relationship Id="rId5" Type="http://schemas.openxmlformats.org/officeDocument/2006/relationships/image" Target="../media/image47.jpeg"/><Relationship Id="rId10" Type="http://schemas.openxmlformats.org/officeDocument/2006/relationships/image" Target="../media/image52.gif"/><Relationship Id="rId4" Type="http://schemas.openxmlformats.org/officeDocument/2006/relationships/image" Target="../media/image46.jpe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www.dicoplus.org/definition/respectueux" TargetMode="External"/><Relationship Id="rId3" Type="http://schemas.openxmlformats.org/officeDocument/2006/relationships/hyperlink" Target="http://www.dicoplus.org/definition/respectable" TargetMode="External"/><Relationship Id="rId7" Type="http://schemas.openxmlformats.org/officeDocument/2006/relationships/hyperlink" Target="http://www.dicoplus.org/definition/respectueusement" TargetMode="External"/><Relationship Id="rId2" Type="http://schemas.openxmlformats.org/officeDocument/2006/relationships/hyperlink" Target="http://www.dicoplus.org/definition/respect" TargetMode="External"/><Relationship Id="rId1" Type="http://schemas.openxmlformats.org/officeDocument/2006/relationships/slideLayout" Target="../slideLayouts/slideLayout7.xml"/><Relationship Id="rId6" Type="http://schemas.openxmlformats.org/officeDocument/2006/relationships/hyperlink" Target="http://www.dicoplus.org/definition/respectivement" TargetMode="External"/><Relationship Id="rId11" Type="http://schemas.openxmlformats.org/officeDocument/2006/relationships/image" Target="../media/image5.png"/><Relationship Id="rId5" Type="http://schemas.openxmlformats.org/officeDocument/2006/relationships/hyperlink" Target="http://www.dicoplus.org/definition/respectif" TargetMode="External"/><Relationship Id="rId10" Type="http://schemas.openxmlformats.org/officeDocument/2006/relationships/image" Target="../media/image7.png"/><Relationship Id="rId4" Type="http://schemas.openxmlformats.org/officeDocument/2006/relationships/hyperlink" Target="http://www.dicoplus.org/definition/respecter"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915816" y="260648"/>
            <a:ext cx="3333750" cy="32004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5536" y="3140968"/>
            <a:ext cx="5266556" cy="3362325"/>
          </a:xfrm>
          <a:prstGeom prst="rect">
            <a:avLst/>
          </a:prstGeom>
          <a:noFill/>
          <a:ln w="9525">
            <a:noFill/>
            <a:miter lim="800000"/>
            <a:headEnd/>
            <a:tailEnd/>
          </a:ln>
        </p:spPr>
      </p:pic>
      <p:sp>
        <p:nvSpPr>
          <p:cNvPr id="5" name="ZoneTexte 4"/>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pic>
        <p:nvPicPr>
          <p:cNvPr id="6" name="Picture 2"/>
          <p:cNvPicPr>
            <a:picLocks noChangeAspect="1" noChangeArrowheads="1"/>
          </p:cNvPicPr>
          <p:nvPr/>
        </p:nvPicPr>
        <p:blipFill>
          <a:blip r:embed="rId5" cstate="print"/>
          <a:srcRect/>
          <a:stretch>
            <a:fillRect/>
          </a:stretch>
        </p:blipFill>
        <p:spPr bwMode="auto">
          <a:xfrm>
            <a:off x="1835696" y="2492896"/>
            <a:ext cx="5400600" cy="1080120"/>
          </a:xfrm>
          <a:prstGeom prst="rect">
            <a:avLst/>
          </a:prstGeom>
          <a:noFill/>
          <a:ln w="28575">
            <a:solidFill>
              <a:schemeClr val="bg1">
                <a:lumMod val="50000"/>
              </a:schemeClr>
            </a:solidFill>
            <a:miter lim="800000"/>
            <a:headEnd/>
            <a:tailEnd/>
          </a:ln>
        </p:spPr>
      </p:pic>
      <p:pic>
        <p:nvPicPr>
          <p:cNvPr id="3074" name="Picture 2"/>
          <p:cNvPicPr>
            <a:picLocks noChangeAspect="1" noChangeArrowheads="1"/>
          </p:cNvPicPr>
          <p:nvPr/>
        </p:nvPicPr>
        <p:blipFill>
          <a:blip r:embed="rId6" cstate="print"/>
          <a:srcRect/>
          <a:stretch>
            <a:fillRect/>
          </a:stretch>
        </p:blipFill>
        <p:spPr bwMode="auto">
          <a:xfrm>
            <a:off x="7740352" y="5805264"/>
            <a:ext cx="843746" cy="898773"/>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943EB1B5-3F48-438E-815F-DF091B21ECDA}" type="slidenum">
              <a:rPr lang="fr-FR" smtClean="0"/>
              <a:pPr/>
              <a:t>1</a:t>
            </a:fld>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276872"/>
            <a:ext cx="4320480" cy="2554545"/>
          </a:xfrm>
          <a:prstGeom prst="rect">
            <a:avLst/>
          </a:prstGeom>
          <a:gradFill>
            <a:gsLst>
              <a:gs pos="0">
                <a:srgbClr val="5E9EFF"/>
              </a:gs>
              <a:gs pos="39999">
                <a:srgbClr val="85C2FF"/>
              </a:gs>
              <a:gs pos="70000">
                <a:srgbClr val="C4D6EB"/>
              </a:gs>
              <a:gs pos="100000">
                <a:srgbClr val="FFEBFA"/>
              </a:gs>
            </a:gsLst>
            <a:lin ang="5400000" scaled="0"/>
          </a:gradFill>
        </p:spPr>
        <p:txBody>
          <a:bodyPr wrap="square" numCol="1">
            <a:spAutoFit/>
          </a:bodyPr>
          <a:lstStyle/>
          <a:p>
            <a:pPr algn="ctr"/>
            <a:r>
              <a:rPr lang="fr-FR" sz="3200" dirty="0" smtClean="0">
                <a:solidFill>
                  <a:srgbClr val="C00000"/>
                </a:solidFill>
              </a:rPr>
              <a:t>« Essentiellement, </a:t>
            </a:r>
          </a:p>
          <a:p>
            <a:pPr algn="ctr"/>
            <a:r>
              <a:rPr lang="fr-FR" sz="3200" dirty="0" smtClean="0">
                <a:solidFill>
                  <a:srgbClr val="C00000"/>
                </a:solidFill>
              </a:rPr>
              <a:t>le respect signifie :</a:t>
            </a:r>
          </a:p>
          <a:p>
            <a:pPr algn="ctr"/>
            <a:r>
              <a:rPr lang="fr-FR" sz="3200" dirty="0" smtClean="0">
                <a:solidFill>
                  <a:srgbClr val="C00000"/>
                </a:solidFill>
              </a:rPr>
              <a:t>traiter les autres </a:t>
            </a:r>
          </a:p>
          <a:p>
            <a:pPr algn="ctr"/>
            <a:r>
              <a:rPr lang="fr-FR" sz="3200" dirty="0" smtClean="0">
                <a:solidFill>
                  <a:srgbClr val="C00000"/>
                </a:solidFill>
              </a:rPr>
              <a:t>comme nous aimerions </a:t>
            </a:r>
          </a:p>
          <a:p>
            <a:pPr algn="ctr"/>
            <a:r>
              <a:rPr lang="fr-FR" sz="3200" dirty="0" smtClean="0">
                <a:solidFill>
                  <a:srgbClr val="C00000"/>
                </a:solidFill>
              </a:rPr>
              <a:t>être traités »</a:t>
            </a:r>
            <a:endParaRPr lang="fr-FR" sz="3200" dirty="0">
              <a:solidFill>
                <a:srgbClr val="C00000"/>
              </a:solidFill>
            </a:endParaRPr>
          </a:p>
        </p:txBody>
      </p:sp>
      <p:pic>
        <p:nvPicPr>
          <p:cNvPr id="20482" name="Picture 2"/>
          <p:cNvPicPr>
            <a:picLocks noChangeAspect="1" noChangeArrowheads="1"/>
          </p:cNvPicPr>
          <p:nvPr/>
        </p:nvPicPr>
        <p:blipFill>
          <a:blip r:embed="rId2" cstate="print"/>
          <a:srcRect/>
          <a:stretch>
            <a:fillRect/>
          </a:stretch>
        </p:blipFill>
        <p:spPr bwMode="auto">
          <a:xfrm>
            <a:off x="4716016" y="1700808"/>
            <a:ext cx="4039868" cy="3859497"/>
          </a:xfrm>
          <a:prstGeom prst="rect">
            <a:avLst/>
          </a:prstGeom>
          <a:noFill/>
          <a:ln w="9525">
            <a:solidFill>
              <a:schemeClr val="accent1"/>
            </a:solid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572000" y="620688"/>
            <a:ext cx="4248472" cy="864096"/>
          </a:xfrm>
          <a:prstGeom prst="rect">
            <a:avLst/>
          </a:prstGeom>
          <a:noFill/>
          <a:ln w="9525">
            <a:solidFill>
              <a:schemeClr val="bg1">
                <a:lumMod val="50000"/>
              </a:schemeClr>
            </a:solidFill>
            <a:miter lim="800000"/>
            <a:headEnd/>
            <a:tailEnd/>
          </a:ln>
        </p:spPr>
      </p:pic>
      <p:sp>
        <p:nvSpPr>
          <p:cNvPr id="6" name="ZoneTexte 5"/>
          <p:cNvSpPr txBox="1"/>
          <p:nvPr/>
        </p:nvSpPr>
        <p:spPr>
          <a:xfrm>
            <a:off x="467544" y="5805264"/>
            <a:ext cx="8280920"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wrap="square" rtlCol="0">
            <a:spAutoFit/>
          </a:bodyPr>
          <a:lstStyle/>
          <a:p>
            <a:r>
              <a:rPr lang="fr-FR" sz="2000" i="1" dirty="0" smtClean="0">
                <a:solidFill>
                  <a:srgbClr val="C00000"/>
                </a:solidFill>
              </a:rPr>
              <a:t>(sans préjugé et de façon impartiale).</a:t>
            </a:r>
            <a:endParaRPr lang="fr-FR" sz="2000" i="1" dirty="0"/>
          </a:p>
        </p:txBody>
      </p:sp>
      <p:pic>
        <p:nvPicPr>
          <p:cNvPr id="9218" name="Picture 2"/>
          <p:cNvPicPr>
            <a:picLocks noChangeAspect="1" noChangeArrowheads="1"/>
          </p:cNvPicPr>
          <p:nvPr/>
        </p:nvPicPr>
        <p:blipFill>
          <a:blip r:embed="rId4" cstate="print"/>
          <a:srcRect/>
          <a:stretch>
            <a:fillRect/>
          </a:stretch>
        </p:blipFill>
        <p:spPr bwMode="auto">
          <a:xfrm>
            <a:off x="8028384" y="5805264"/>
            <a:ext cx="438150" cy="466725"/>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943EB1B5-3F48-438E-815F-DF091B21ECDA}" type="slidenum">
              <a:rPr lang="fr-FR" smtClean="0"/>
              <a:pPr/>
              <a:t>10</a:t>
            </a:fld>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Rectangle 1"/>
          <p:cNvSpPr/>
          <p:nvPr/>
        </p:nvSpPr>
        <p:spPr>
          <a:xfrm>
            <a:off x="395536" y="692696"/>
            <a:ext cx="8352928" cy="525658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p:spPr>
        <p:txBody>
          <a:bodyPr wrap="square">
            <a:spAutoFit/>
          </a:bodyPr>
          <a:lstStyle/>
          <a:p>
            <a:r>
              <a:rPr lang="fr-FR" sz="2400" dirty="0" smtClean="0">
                <a:solidFill>
                  <a:srgbClr val="C00000"/>
                </a:solidFill>
              </a:rPr>
              <a:t>Le respect suppose :</a:t>
            </a:r>
          </a:p>
          <a:p>
            <a:pPr lvl="1">
              <a:buFont typeface="Wingdings" pitchFamily="2" charset="2"/>
              <a:buChar char="v"/>
            </a:pPr>
            <a:r>
              <a:rPr lang="fr-FR" sz="2400" dirty="0" smtClean="0"/>
              <a:t> 	l'ouverture d'esprit, </a:t>
            </a:r>
          </a:p>
          <a:p>
            <a:pPr marL="914400" lvl="1" indent="-457200">
              <a:buFont typeface="Wingdings" pitchFamily="2" charset="2"/>
              <a:buChar char="v"/>
            </a:pPr>
            <a:r>
              <a:rPr lang="fr-FR" sz="2400" dirty="0" smtClean="0"/>
              <a:t>la confiance , </a:t>
            </a:r>
          </a:p>
          <a:p>
            <a:pPr marL="914400" lvl="1" indent="-457200">
              <a:buFont typeface="Wingdings" pitchFamily="2" charset="2"/>
              <a:buChar char="v"/>
            </a:pPr>
            <a:r>
              <a:rPr lang="fr-FR" sz="2400" dirty="0" smtClean="0"/>
              <a:t>un engagement envers des valeurs </a:t>
            </a:r>
            <a:endParaRPr lang="fr-FR" i="1" dirty="0" smtClean="0"/>
          </a:p>
          <a:p>
            <a:r>
              <a:rPr lang="fr-FR" sz="2400" dirty="0" smtClean="0"/>
              <a:t>	tout en étant conscient des différences </a:t>
            </a:r>
          </a:p>
          <a:p>
            <a:r>
              <a:rPr lang="fr-FR" sz="2400" dirty="0" smtClean="0"/>
              <a:t>	et en acceptant l'individualité. </a:t>
            </a:r>
          </a:p>
          <a:p>
            <a:endParaRPr lang="fr-FR" sz="1400" i="1" dirty="0" smtClean="0"/>
          </a:p>
          <a:p>
            <a:r>
              <a:rPr lang="fr-FR" sz="2400" dirty="0" smtClean="0">
                <a:solidFill>
                  <a:srgbClr val="C00000"/>
                </a:solidFill>
              </a:rPr>
              <a:t>Le respect représente aussi:</a:t>
            </a:r>
          </a:p>
          <a:p>
            <a:pPr>
              <a:buFont typeface="Wingdings" pitchFamily="2" charset="2"/>
              <a:buChar char="v"/>
            </a:pPr>
            <a:r>
              <a:rPr lang="fr-FR" sz="2400" dirty="0" smtClean="0"/>
              <a:t> la considération objective dont nous faisons preuve à l'égard :</a:t>
            </a:r>
          </a:p>
          <a:p>
            <a:pPr marL="914400" lvl="1" indent="-457200">
              <a:buFont typeface="Wingdings" pitchFamily="2" charset="2"/>
              <a:buChar char="Ø"/>
            </a:pPr>
            <a:r>
              <a:rPr lang="fr-FR" sz="2400" dirty="0" smtClean="0"/>
              <a:t>des droits, </a:t>
            </a:r>
          </a:p>
          <a:p>
            <a:pPr marL="914400" lvl="1" indent="-457200">
              <a:buFont typeface="Wingdings" pitchFamily="2" charset="2"/>
              <a:buChar char="Ø"/>
            </a:pPr>
            <a:r>
              <a:rPr lang="fr-FR" sz="2400" dirty="0" smtClean="0"/>
              <a:t>des valeurs, </a:t>
            </a:r>
          </a:p>
          <a:p>
            <a:pPr marL="914400" lvl="1" indent="-457200">
              <a:buFont typeface="Wingdings" pitchFamily="2" charset="2"/>
              <a:buChar char="Ø"/>
            </a:pPr>
            <a:r>
              <a:rPr lang="fr-FR" sz="2400" dirty="0" smtClean="0"/>
              <a:t>des croyances </a:t>
            </a:r>
          </a:p>
          <a:p>
            <a:pPr marL="914400" lvl="1" indent="-457200">
              <a:buFont typeface="Wingdings" pitchFamily="2" charset="2"/>
              <a:buChar char="Ø"/>
            </a:pPr>
            <a:r>
              <a:rPr lang="fr-FR" sz="2400" dirty="0" smtClean="0"/>
              <a:t>et des biens d'autrui.</a:t>
            </a:r>
            <a:endParaRPr lang="fr-FR" sz="2400" dirty="0"/>
          </a:p>
        </p:txBody>
      </p:sp>
      <p:pic>
        <p:nvPicPr>
          <p:cNvPr id="21506" name="Picture 2"/>
          <p:cNvPicPr>
            <a:picLocks noChangeAspect="1" noChangeArrowheads="1"/>
          </p:cNvPicPr>
          <p:nvPr/>
        </p:nvPicPr>
        <p:blipFill>
          <a:blip r:embed="rId2" cstate="print"/>
          <a:srcRect/>
          <a:stretch>
            <a:fillRect/>
          </a:stretch>
        </p:blipFill>
        <p:spPr bwMode="auto">
          <a:xfrm>
            <a:off x="4716016" y="4005064"/>
            <a:ext cx="1409188" cy="1798662"/>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7236296" y="1412776"/>
            <a:ext cx="1296144" cy="97065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644008" y="404664"/>
            <a:ext cx="4176464" cy="792088"/>
          </a:xfrm>
          <a:prstGeom prst="rect">
            <a:avLst/>
          </a:prstGeom>
          <a:noFill/>
          <a:ln w="9525">
            <a:solidFill>
              <a:schemeClr val="bg1">
                <a:lumMod val="50000"/>
              </a:schemeClr>
            </a:solidFill>
            <a:miter lim="800000"/>
            <a:headEnd/>
            <a:tailEnd/>
          </a:ln>
        </p:spPr>
      </p:pic>
      <p:pic>
        <p:nvPicPr>
          <p:cNvPr id="10242" name="Picture 2"/>
          <p:cNvPicPr>
            <a:picLocks noChangeAspect="1" noChangeArrowheads="1"/>
          </p:cNvPicPr>
          <p:nvPr/>
        </p:nvPicPr>
        <p:blipFill>
          <a:blip r:embed="rId5" cstate="print"/>
          <a:srcRect/>
          <a:stretch>
            <a:fillRect/>
          </a:stretch>
        </p:blipFill>
        <p:spPr bwMode="auto">
          <a:xfrm>
            <a:off x="8244408" y="6021288"/>
            <a:ext cx="582166" cy="62013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a:xfrm>
            <a:off x="6660232" y="6165304"/>
            <a:ext cx="2133600" cy="365125"/>
          </a:xfrm>
        </p:spPr>
        <p:txBody>
          <a:bodyPr/>
          <a:lstStyle/>
          <a:p>
            <a:fld id="{943EB1B5-3F48-438E-815F-DF091B21ECDA}" type="slidenum">
              <a:rPr lang="fr-FR" smtClean="0"/>
              <a:pPr/>
              <a:t>11</a:t>
            </a:fld>
            <a:endParaRPr lang="fr-FR" dirty="0"/>
          </a:p>
        </p:txBody>
      </p:sp>
      <p:pic>
        <p:nvPicPr>
          <p:cNvPr id="10" name="Image 9"/>
          <p:cNvPicPr/>
          <p:nvPr/>
        </p:nvPicPr>
        <p:blipFill>
          <a:blip r:embed="rId6" cstate="print"/>
          <a:srcRect/>
          <a:stretch>
            <a:fillRect/>
          </a:stretch>
        </p:blipFill>
        <p:spPr bwMode="auto">
          <a:xfrm>
            <a:off x="6660232" y="4221088"/>
            <a:ext cx="1800200" cy="13845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292080" y="764704"/>
            <a:ext cx="3065022" cy="3024336"/>
          </a:xfrm>
          <a:prstGeom prst="rect">
            <a:avLst/>
          </a:prstGeom>
          <a:noFill/>
          <a:ln w="9525">
            <a:solidFill>
              <a:schemeClr val="accent1"/>
            </a:solidFill>
            <a:miter lim="800000"/>
            <a:headEnd/>
            <a:tailEnd/>
          </a:ln>
          <a:effectLst>
            <a:softEdge rad="127000"/>
          </a:effectLst>
          <a:scene3d>
            <a:camera prst="perspectiveContrastingLeftFacing"/>
            <a:lightRig rig="threePt" dir="t"/>
          </a:scene3d>
          <a:sp3d>
            <a:bevelT/>
          </a:sp3d>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395536" y="476672"/>
            <a:ext cx="2808312" cy="2808312"/>
          </a:xfrm>
          <a:prstGeom prst="rect">
            <a:avLst/>
          </a:prstGeom>
          <a:noFill/>
          <a:ln w="9525">
            <a:noFill/>
            <a:miter lim="800000"/>
            <a:headEnd/>
            <a:tailEnd/>
          </a:ln>
          <a:effectLst>
            <a:softEdge rad="127000"/>
          </a:effectLst>
          <a:scene3d>
            <a:camera prst="perspectiveContrastingRightFacing"/>
            <a:lightRig rig="threePt" dir="t"/>
          </a:scene3d>
          <a:sp3d>
            <a:bevelT/>
          </a:sp3d>
        </p:spPr>
      </p:pic>
      <p:sp>
        <p:nvSpPr>
          <p:cNvPr id="7" name="Espace réservé du numéro de diapositive 6"/>
          <p:cNvSpPr>
            <a:spLocks noGrp="1"/>
          </p:cNvSpPr>
          <p:nvPr>
            <p:ph type="sldNum" sz="quarter" idx="12"/>
          </p:nvPr>
        </p:nvSpPr>
        <p:spPr/>
        <p:txBody>
          <a:bodyPr>
            <a:normAutofit/>
          </a:bodyPr>
          <a:lstStyle/>
          <a:p>
            <a:fld id="{943EB1B5-3F48-438E-815F-DF091B21ECDA}" type="slidenum">
              <a:rPr lang="fr-FR" smtClean="0"/>
              <a:pPr/>
              <a:t>12</a:t>
            </a:fld>
            <a:endParaRPr lang="fr-FR" dirty="0"/>
          </a:p>
        </p:txBody>
      </p:sp>
      <p:sp>
        <p:nvSpPr>
          <p:cNvPr id="10" name="Rectangle 9"/>
          <p:cNvSpPr/>
          <p:nvPr/>
        </p:nvSpPr>
        <p:spPr>
          <a:xfrm>
            <a:off x="539552" y="5301208"/>
            <a:ext cx="5076056" cy="646331"/>
          </a:xfrm>
          <a:prstGeom prst="rect">
            <a:avLst/>
          </a:prstGeom>
        </p:spPr>
        <p:txBody>
          <a:bodyPr wrap="square">
            <a:spAutoFit/>
          </a:bodyPr>
          <a:lstStyle/>
          <a:p>
            <a:r>
              <a:rPr lang="fr-FR" b="1" dirty="0" smtClean="0">
                <a:effectLst>
                  <a:outerShdw blurRad="38100" dist="38100" dir="2700000" algn="tl">
                    <a:srgbClr val="000000">
                      <a:alpha val="43137"/>
                    </a:srgbClr>
                  </a:outerShdw>
                </a:effectLst>
              </a:rPr>
              <a:t>Environnement</a:t>
            </a:r>
            <a:br>
              <a:rPr lang="fr-FR" b="1" dirty="0" smtClean="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rPr>
              <a:t>                    un geste de tous les jours</a:t>
            </a:r>
            <a:endParaRPr lang="fr-FR" b="1" dirty="0">
              <a:effectLst>
                <a:outerShdw blurRad="38100" dist="38100" dir="2700000" algn="tl">
                  <a:srgbClr val="000000">
                    <a:alpha val="43137"/>
                  </a:srgbClr>
                </a:outerShdw>
              </a:effectLst>
            </a:endParaRPr>
          </a:p>
        </p:txBody>
      </p:sp>
      <p:pic>
        <p:nvPicPr>
          <p:cNvPr id="11" name="Picture 4"/>
          <p:cNvPicPr>
            <a:picLocks noChangeAspect="1" noChangeArrowheads="1"/>
          </p:cNvPicPr>
          <p:nvPr/>
        </p:nvPicPr>
        <p:blipFill>
          <a:blip r:embed="rId4" cstate="print"/>
          <a:srcRect/>
          <a:stretch>
            <a:fillRect/>
          </a:stretch>
        </p:blipFill>
        <p:spPr bwMode="auto">
          <a:xfrm>
            <a:off x="2555776" y="2852936"/>
            <a:ext cx="3384376" cy="2538282"/>
          </a:xfrm>
          <a:prstGeom prst="rect">
            <a:avLst/>
          </a:prstGeom>
          <a:noFill/>
          <a:ln w="9525">
            <a:noFill/>
            <a:miter lim="800000"/>
            <a:headEnd/>
            <a:tailEnd/>
          </a:ln>
          <a:effectLst>
            <a:softEdge rad="127000"/>
          </a:effectLst>
          <a:scene3d>
            <a:camera prst="orthographicFront"/>
            <a:lightRig rig="threePt" dir="t"/>
          </a:scene3d>
          <a:sp3d>
            <a:bevelT/>
          </a:sp3d>
        </p:spPr>
      </p:pic>
      <p:pic>
        <p:nvPicPr>
          <p:cNvPr id="12290" name="Picture 2"/>
          <p:cNvPicPr>
            <a:picLocks noChangeAspect="1" noChangeArrowheads="1"/>
          </p:cNvPicPr>
          <p:nvPr/>
        </p:nvPicPr>
        <p:blipFill>
          <a:blip r:embed="rId5" cstate="print"/>
          <a:srcRect/>
          <a:stretch>
            <a:fillRect/>
          </a:stretch>
        </p:blipFill>
        <p:spPr bwMode="auto">
          <a:xfrm>
            <a:off x="8028384" y="6021288"/>
            <a:ext cx="576064" cy="61363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827584" y="908720"/>
            <a:ext cx="657225" cy="666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1560" y="1988840"/>
            <a:ext cx="2097963" cy="1584176"/>
          </a:xfrm>
          <a:prstGeom prst="rect">
            <a:avLst/>
          </a:prstGeom>
          <a:noFill/>
          <a:ln w="9525">
            <a:noFill/>
            <a:miter lim="800000"/>
            <a:headEnd/>
            <a:tailEnd/>
          </a:ln>
          <a:effectLst>
            <a:softEdge rad="127000"/>
          </a:effectLst>
        </p:spPr>
      </p:pic>
      <p:pic>
        <p:nvPicPr>
          <p:cNvPr id="3076" name="Picture 4"/>
          <p:cNvPicPr>
            <a:picLocks noChangeAspect="1" noChangeArrowheads="1"/>
          </p:cNvPicPr>
          <p:nvPr/>
        </p:nvPicPr>
        <p:blipFill>
          <a:blip r:embed="rId4" cstate="print"/>
          <a:srcRect/>
          <a:stretch>
            <a:fillRect/>
          </a:stretch>
        </p:blipFill>
        <p:spPr bwMode="auto">
          <a:xfrm>
            <a:off x="5508104" y="1340768"/>
            <a:ext cx="2883656" cy="1997199"/>
          </a:xfrm>
          <a:prstGeom prst="rect">
            <a:avLst/>
          </a:prstGeom>
          <a:noFill/>
          <a:ln w="9525">
            <a:noFill/>
            <a:miter lim="800000"/>
            <a:headEnd/>
            <a:tailEnd/>
          </a:ln>
          <a:effectLst>
            <a:softEdge rad="63500"/>
          </a:effectLst>
        </p:spPr>
      </p:pic>
      <p:pic>
        <p:nvPicPr>
          <p:cNvPr id="3077" name="Picture 5"/>
          <p:cNvPicPr>
            <a:picLocks noChangeAspect="1" noChangeArrowheads="1"/>
          </p:cNvPicPr>
          <p:nvPr/>
        </p:nvPicPr>
        <p:blipFill>
          <a:blip r:embed="rId5" cstate="print"/>
          <a:srcRect/>
          <a:stretch>
            <a:fillRect/>
          </a:stretch>
        </p:blipFill>
        <p:spPr bwMode="auto">
          <a:xfrm>
            <a:off x="4355976" y="3733122"/>
            <a:ext cx="3320405" cy="2250091"/>
          </a:xfrm>
          <a:prstGeom prst="rect">
            <a:avLst/>
          </a:prstGeom>
          <a:noFill/>
          <a:ln w="9525">
            <a:noFill/>
            <a:miter lim="800000"/>
            <a:headEnd/>
            <a:tailEnd/>
          </a:ln>
          <a:effectLst>
            <a:softEdge rad="317500"/>
          </a:effectLst>
        </p:spPr>
      </p:pic>
      <p:sp>
        <p:nvSpPr>
          <p:cNvPr id="7" name="Rectangle 6"/>
          <p:cNvSpPr/>
          <p:nvPr/>
        </p:nvSpPr>
        <p:spPr>
          <a:xfrm>
            <a:off x="5004048" y="5589240"/>
            <a:ext cx="2592288" cy="4320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p:cNvPicPr>
            <a:picLocks noChangeAspect="1" noChangeArrowheads="1"/>
          </p:cNvPicPr>
          <p:nvPr/>
        </p:nvPicPr>
        <p:blipFill>
          <a:blip r:embed="rId6" cstate="print"/>
          <a:srcRect/>
          <a:stretch>
            <a:fillRect/>
          </a:stretch>
        </p:blipFill>
        <p:spPr bwMode="auto">
          <a:xfrm>
            <a:off x="2915816" y="1412776"/>
            <a:ext cx="2190750" cy="2085975"/>
          </a:xfrm>
          <a:prstGeom prst="rect">
            <a:avLst/>
          </a:prstGeom>
          <a:noFill/>
          <a:ln w="9525">
            <a:noFill/>
            <a:miter lim="800000"/>
            <a:headEnd/>
            <a:tailEnd/>
          </a:ln>
          <a:effectLst>
            <a:softEdge rad="317500"/>
          </a:effectLst>
        </p:spPr>
      </p:pic>
      <p:pic>
        <p:nvPicPr>
          <p:cNvPr id="9" name="Picture 5"/>
          <p:cNvPicPr>
            <a:picLocks noChangeAspect="1" noChangeArrowheads="1"/>
          </p:cNvPicPr>
          <p:nvPr/>
        </p:nvPicPr>
        <p:blipFill>
          <a:blip r:embed="rId7" cstate="print"/>
          <a:srcRect/>
          <a:stretch>
            <a:fillRect/>
          </a:stretch>
        </p:blipFill>
        <p:spPr bwMode="auto">
          <a:xfrm>
            <a:off x="1187624" y="4365104"/>
            <a:ext cx="2447925" cy="1371600"/>
          </a:xfrm>
          <a:prstGeom prst="rect">
            <a:avLst/>
          </a:prstGeom>
          <a:noFill/>
          <a:ln w="9525">
            <a:noFill/>
            <a:miter lim="800000"/>
            <a:headEnd/>
            <a:tailEnd/>
          </a:ln>
          <a:effectLst>
            <a:softEdge rad="127000"/>
          </a:effectLst>
        </p:spPr>
      </p:pic>
      <p:sp>
        <p:nvSpPr>
          <p:cNvPr id="10" name="ZoneTexte 9"/>
          <p:cNvSpPr txBox="1"/>
          <p:nvPr/>
        </p:nvSpPr>
        <p:spPr>
          <a:xfrm>
            <a:off x="3059832" y="620688"/>
            <a:ext cx="3820533" cy="648000"/>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Les incivilités</a:t>
            </a:r>
          </a:p>
          <a:p>
            <a:r>
              <a:rPr lang="fr-FR" b="1" dirty="0" smtClean="0">
                <a:latin typeface="Calibri" pitchFamily="34" charset="0"/>
              </a:rPr>
              <a:t>NON RESPECT DES LIBERTES D’AUTRUI</a:t>
            </a:r>
          </a:p>
          <a:p>
            <a:endParaRPr lang="fr-FR" b="1" dirty="0">
              <a:latin typeface="Calibri" pitchFamily="34" charset="0"/>
            </a:endParaRPr>
          </a:p>
        </p:txBody>
      </p:sp>
      <p:pic>
        <p:nvPicPr>
          <p:cNvPr id="13314" name="Picture 2"/>
          <p:cNvPicPr>
            <a:picLocks noChangeAspect="1" noChangeArrowheads="1"/>
          </p:cNvPicPr>
          <p:nvPr/>
        </p:nvPicPr>
        <p:blipFill>
          <a:blip r:embed="rId8" cstate="print"/>
          <a:srcRect/>
          <a:stretch>
            <a:fillRect/>
          </a:stretch>
        </p:blipFill>
        <p:spPr bwMode="auto">
          <a:xfrm>
            <a:off x="8100392" y="6021288"/>
            <a:ext cx="582166" cy="620133"/>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a:xfrm>
            <a:off x="6660232" y="6237312"/>
            <a:ext cx="2133600" cy="365125"/>
          </a:xfrm>
        </p:spPr>
        <p:txBody>
          <a:bodyPr/>
          <a:lstStyle/>
          <a:p>
            <a:fld id="{943EB1B5-3F48-438E-815F-DF091B21ECDA}" type="slidenum">
              <a:rPr lang="fr-FR" smtClean="0"/>
              <a:pPr/>
              <a:t>13</a:t>
            </a:fld>
            <a:endParaRPr lang="fr-FR" dirty="0"/>
          </a:p>
        </p:txBody>
      </p:sp>
      <p:sp>
        <p:nvSpPr>
          <p:cNvPr id="13" name="Rectangle 12"/>
          <p:cNvSpPr/>
          <p:nvPr/>
        </p:nvSpPr>
        <p:spPr>
          <a:xfrm>
            <a:off x="3347864" y="3501008"/>
            <a:ext cx="4178003" cy="369332"/>
          </a:xfrm>
          <a:prstGeom prst="rect">
            <a:avLst/>
          </a:prstGeom>
        </p:spPr>
        <p:txBody>
          <a:bodyPr wrap="none">
            <a:spAutoFit/>
          </a:bodyPr>
          <a:lstStyle/>
          <a:p>
            <a:r>
              <a:rPr lang="fr-FR" b="1" dirty="0" smtClean="0">
                <a:latin typeface="Calibri" pitchFamily="34" charset="0"/>
              </a:rPr>
              <a:t>NON RESPECT DES PROPRIETES  D’AUTRUI</a:t>
            </a:r>
            <a:endParaRPr lang="fr-FR" b="1" dirty="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pic>
        <p:nvPicPr>
          <p:cNvPr id="10" name="Picture 6"/>
          <p:cNvPicPr>
            <a:picLocks noChangeAspect="1" noChangeArrowheads="1"/>
          </p:cNvPicPr>
          <p:nvPr/>
        </p:nvPicPr>
        <p:blipFill>
          <a:blip r:embed="rId2" cstate="print"/>
          <a:srcRect/>
          <a:stretch>
            <a:fillRect/>
          </a:stretch>
        </p:blipFill>
        <p:spPr bwMode="auto">
          <a:xfrm>
            <a:off x="2699792" y="4509120"/>
            <a:ext cx="2981325" cy="1533525"/>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6660232" y="4005064"/>
            <a:ext cx="2190750" cy="15430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300192" y="1988840"/>
            <a:ext cx="2619375" cy="1743075"/>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5220072" y="3356992"/>
            <a:ext cx="962289" cy="1323147"/>
          </a:xfrm>
          <a:prstGeom prst="rect">
            <a:avLst/>
          </a:prstGeom>
          <a:noFill/>
          <a:ln w="9525">
            <a:noFill/>
            <a:miter lim="800000"/>
            <a:headEnd/>
            <a:tailEnd/>
          </a:ln>
        </p:spPr>
      </p:pic>
      <p:pic>
        <p:nvPicPr>
          <p:cNvPr id="5128" name="Picture 8"/>
          <p:cNvPicPr>
            <a:picLocks noChangeAspect="1" noChangeArrowheads="1"/>
          </p:cNvPicPr>
          <p:nvPr/>
        </p:nvPicPr>
        <p:blipFill>
          <a:blip r:embed="rId6" cstate="print"/>
          <a:srcRect/>
          <a:stretch>
            <a:fillRect/>
          </a:stretch>
        </p:blipFill>
        <p:spPr bwMode="auto">
          <a:xfrm>
            <a:off x="611560" y="3645024"/>
            <a:ext cx="1711077" cy="1711077"/>
          </a:xfrm>
          <a:prstGeom prst="rect">
            <a:avLst/>
          </a:prstGeom>
          <a:noFill/>
          <a:ln w="9525">
            <a:noFill/>
            <a:miter lim="800000"/>
            <a:headEnd/>
            <a:tailEnd/>
          </a:ln>
        </p:spPr>
      </p:pic>
      <p:pic>
        <p:nvPicPr>
          <p:cNvPr id="5129" name="Picture 9"/>
          <p:cNvPicPr>
            <a:picLocks noChangeAspect="1" noChangeArrowheads="1"/>
          </p:cNvPicPr>
          <p:nvPr/>
        </p:nvPicPr>
        <p:blipFill>
          <a:blip r:embed="rId7" cstate="print"/>
          <a:srcRect/>
          <a:stretch>
            <a:fillRect/>
          </a:stretch>
        </p:blipFill>
        <p:spPr bwMode="auto">
          <a:xfrm>
            <a:off x="2699792" y="2996952"/>
            <a:ext cx="909637" cy="1262062"/>
          </a:xfrm>
          <a:prstGeom prst="rect">
            <a:avLst/>
          </a:prstGeom>
          <a:noFill/>
          <a:ln w="9525">
            <a:noFill/>
            <a:miter lim="800000"/>
            <a:headEnd/>
            <a:tailEnd/>
          </a:ln>
        </p:spPr>
      </p:pic>
      <p:pic>
        <p:nvPicPr>
          <p:cNvPr id="14338" name="Picture 2"/>
          <p:cNvPicPr>
            <a:picLocks noChangeAspect="1" noChangeArrowheads="1"/>
          </p:cNvPicPr>
          <p:nvPr/>
        </p:nvPicPr>
        <p:blipFill>
          <a:blip r:embed="rId8" cstate="print"/>
          <a:srcRect/>
          <a:stretch>
            <a:fillRect/>
          </a:stretch>
        </p:blipFill>
        <p:spPr bwMode="auto">
          <a:xfrm>
            <a:off x="7956376" y="6093296"/>
            <a:ext cx="540795" cy="576064"/>
          </a:xfrm>
          <a:prstGeom prst="rect">
            <a:avLst/>
          </a:prstGeom>
          <a:noFill/>
          <a:ln w="9525">
            <a:noFill/>
            <a:miter lim="800000"/>
            <a:headEnd/>
            <a:tailEnd/>
          </a:ln>
        </p:spPr>
      </p:pic>
      <p:sp>
        <p:nvSpPr>
          <p:cNvPr id="2" name="Titre 1"/>
          <p:cNvSpPr>
            <a:spLocks noGrp="1"/>
          </p:cNvSpPr>
          <p:nvPr>
            <p:ph type="title"/>
          </p:nvPr>
        </p:nvSpPr>
        <p:spPr>
          <a:xfrm>
            <a:off x="827584" y="260648"/>
            <a:ext cx="7931224" cy="1152128"/>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scene3d>
            <a:camera prst="orthographicFront"/>
            <a:lightRig rig="threePt" dir="t"/>
          </a:scene3d>
          <a:sp3d>
            <a:bevelT/>
          </a:sp3d>
        </p:spPr>
        <p:txBody>
          <a:bodyPr>
            <a:normAutofit fontScale="90000"/>
          </a:bodyPr>
          <a:lstStyle/>
          <a:p>
            <a:r>
              <a:rPr lang="fr-FR" dirty="0" smtClean="0">
                <a:solidFill>
                  <a:srgbClr val="C00000"/>
                </a:solidFill>
              </a:rPr>
              <a:t>Quelques exemples de règles…    </a:t>
            </a:r>
            <a:br>
              <a:rPr lang="fr-FR" dirty="0" smtClean="0">
                <a:solidFill>
                  <a:srgbClr val="C00000"/>
                </a:solidFill>
              </a:rPr>
            </a:br>
            <a:r>
              <a:rPr lang="fr-FR" dirty="0" smtClean="0">
                <a:solidFill>
                  <a:srgbClr val="C00000"/>
                </a:solidFill>
              </a:rPr>
              <a:t>                                     à  respecter</a:t>
            </a:r>
            <a:endParaRPr lang="fr-FR" dirty="0">
              <a:solidFill>
                <a:srgbClr val="C00000"/>
              </a:solidFill>
            </a:endParaRPr>
          </a:p>
        </p:txBody>
      </p:sp>
      <p:sp>
        <p:nvSpPr>
          <p:cNvPr id="13" name="Espace réservé du numéro de diapositive 12"/>
          <p:cNvSpPr>
            <a:spLocks noGrp="1"/>
          </p:cNvSpPr>
          <p:nvPr>
            <p:ph type="sldNum" sz="quarter" idx="12"/>
          </p:nvPr>
        </p:nvSpPr>
        <p:spPr/>
        <p:txBody>
          <a:bodyPr>
            <a:normAutofit/>
          </a:bodyPr>
          <a:lstStyle/>
          <a:p>
            <a:fld id="{943EB1B5-3F48-438E-815F-DF091B21ECDA}" type="slidenum">
              <a:rPr lang="fr-FR" smtClean="0"/>
              <a:pPr/>
              <a:t>14</a:t>
            </a:fld>
            <a:endParaRPr lang="fr-FR" dirty="0"/>
          </a:p>
        </p:txBody>
      </p:sp>
      <p:pic>
        <p:nvPicPr>
          <p:cNvPr id="15" name="Image 14"/>
          <p:cNvPicPr/>
          <p:nvPr/>
        </p:nvPicPr>
        <p:blipFill>
          <a:blip r:embed="rId9" cstate="print"/>
          <a:srcRect/>
          <a:stretch>
            <a:fillRect/>
          </a:stretch>
        </p:blipFill>
        <p:spPr bwMode="auto">
          <a:xfrm>
            <a:off x="3779912" y="3140968"/>
            <a:ext cx="1356742" cy="880492"/>
          </a:xfrm>
          <a:prstGeom prst="rect">
            <a:avLst/>
          </a:prstGeom>
          <a:noFill/>
          <a:ln w="9525">
            <a:noFill/>
            <a:miter lim="800000"/>
            <a:headEnd/>
            <a:tailEnd/>
          </a:ln>
        </p:spPr>
      </p:pic>
      <p:pic>
        <p:nvPicPr>
          <p:cNvPr id="5127" name="Picture 7"/>
          <p:cNvPicPr>
            <a:picLocks noChangeAspect="1" noChangeArrowheads="1"/>
          </p:cNvPicPr>
          <p:nvPr/>
        </p:nvPicPr>
        <p:blipFill>
          <a:blip r:embed="rId10" cstate="print"/>
          <a:srcRect/>
          <a:stretch>
            <a:fillRect/>
          </a:stretch>
        </p:blipFill>
        <p:spPr bwMode="auto">
          <a:xfrm>
            <a:off x="2843808" y="1556792"/>
            <a:ext cx="1296144" cy="1296144"/>
          </a:xfrm>
          <a:prstGeom prst="rect">
            <a:avLst/>
          </a:prstGeom>
          <a:noFill/>
          <a:ln w="9525">
            <a:noFill/>
            <a:miter lim="800000"/>
            <a:headEnd/>
            <a:tailEnd/>
          </a:ln>
        </p:spPr>
      </p:pic>
      <p:pic>
        <p:nvPicPr>
          <p:cNvPr id="5126" name="Picture 6"/>
          <p:cNvPicPr>
            <a:picLocks noChangeAspect="1" noChangeArrowheads="1"/>
          </p:cNvPicPr>
          <p:nvPr/>
        </p:nvPicPr>
        <p:blipFill>
          <a:blip r:embed="rId11" cstate="print"/>
          <a:srcRect/>
          <a:stretch>
            <a:fillRect/>
          </a:stretch>
        </p:blipFill>
        <p:spPr bwMode="auto">
          <a:xfrm>
            <a:off x="4716016" y="1556792"/>
            <a:ext cx="952448" cy="1440160"/>
          </a:xfrm>
          <a:prstGeom prst="rect">
            <a:avLst/>
          </a:prstGeom>
          <a:noFill/>
          <a:ln w="9525">
            <a:noFill/>
            <a:miter lim="800000"/>
            <a:headEnd/>
            <a:tailEnd/>
          </a:ln>
        </p:spPr>
      </p:pic>
      <p:pic>
        <p:nvPicPr>
          <p:cNvPr id="5123" name="Picture 3"/>
          <p:cNvPicPr>
            <a:picLocks noChangeAspect="1" noChangeArrowheads="1"/>
          </p:cNvPicPr>
          <p:nvPr/>
        </p:nvPicPr>
        <p:blipFill>
          <a:blip r:embed="rId12" cstate="print"/>
          <a:srcRect/>
          <a:stretch>
            <a:fillRect/>
          </a:stretch>
        </p:blipFill>
        <p:spPr bwMode="auto">
          <a:xfrm>
            <a:off x="467544" y="1628800"/>
            <a:ext cx="1800200" cy="156116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6145" name="Rectangle 1"/>
          <p:cNvSpPr>
            <a:spLocks noChangeArrowheads="1"/>
          </p:cNvSpPr>
          <p:nvPr/>
        </p:nvSpPr>
        <p:spPr bwMode="auto">
          <a:xfrm>
            <a:off x="323528" y="332656"/>
            <a:ext cx="8172400" cy="557075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1" i="0" u="none" strike="noStrike" cap="none" normalizeH="0" baseline="0" dirty="0" smtClean="0">
                <a:ln>
                  <a:noFill/>
                </a:ln>
                <a:solidFill>
                  <a:schemeClr val="tx1"/>
                </a:solidFill>
                <a:effectLst/>
                <a:latin typeface="Arial Narrow" pitchFamily="34" charset="0"/>
              </a:rPr>
              <a:t>Les règles et règlements font en sorte qu’il doit y avoir </a:t>
            </a:r>
            <a:r>
              <a:rPr kumimoji="0" lang="fr-FR" sz="2000" b="1" i="0" u="sng" strike="noStrike" cap="none" normalizeH="0" baseline="0" dirty="0" smtClean="0">
                <a:ln>
                  <a:noFill/>
                </a:ln>
                <a:solidFill>
                  <a:schemeClr val="tx1"/>
                </a:solidFill>
                <a:effectLst/>
                <a:latin typeface="Arial Narrow" pitchFamily="34" charset="0"/>
              </a:rPr>
              <a:t>respect</a:t>
            </a:r>
            <a:r>
              <a:rPr kumimoji="0" lang="fr-FR" sz="2000" b="1" i="0" u="none" strike="noStrike" cap="none" normalizeH="0" baseline="0" dirty="0" smtClean="0">
                <a:ln>
                  <a:noFill/>
                </a:ln>
                <a:solidFill>
                  <a:schemeClr val="tx1"/>
                </a:solidFill>
                <a:effectLst/>
                <a:latin typeface="Arial Narrow" pitchFamily="34" charset="0"/>
              </a:rPr>
              <a:t> de ceux-ci. </a:t>
            </a:r>
          </a:p>
          <a:p>
            <a:pPr marL="0" marR="0" lvl="0" indent="0" algn="l"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chemeClr val="tx1"/>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rgbClr val="C00000"/>
                </a:solidFill>
                <a:effectLst/>
                <a:latin typeface="Arial Narrow" pitchFamily="34" charset="0"/>
              </a:rPr>
              <a:t>On impose des règles et règlements pour favoriser un environnement</a:t>
            </a: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rgbClr val="C00000"/>
                </a:solidFill>
                <a:effectLst/>
                <a:latin typeface="Arial Narrow" pitchFamily="34" charset="0"/>
              </a:rPr>
              <a:t>sain et une ambiance supportable pour tous. </a:t>
            </a: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latin typeface="Arial Narrow" pitchFamily="34" charset="0"/>
              </a:rPr>
              <a:t>Pour ce faire, on doit nécessairement suivre les directives. </a:t>
            </a: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rgbClr val="C00000"/>
                </a:solidFill>
                <a:effectLst/>
                <a:latin typeface="Arial Narrow" pitchFamily="34" charset="0"/>
              </a:rPr>
              <a:t>Autrement dit, sa propre liberté (d’action) s’arrête là </a:t>
            </a:r>
          </a:p>
          <a:p>
            <a:pPr lvl="0" algn="ctr" eaLnBrk="0" fontAlgn="base" hangingPunct="0">
              <a:spcBef>
                <a:spcPct val="0"/>
              </a:spcBef>
              <a:spcAft>
                <a:spcPct val="0"/>
              </a:spcAft>
            </a:pPr>
            <a:r>
              <a:rPr lang="fr-FR" sz="2000" b="1" dirty="0" smtClean="0">
                <a:solidFill>
                  <a:srgbClr val="C00000"/>
                </a:solidFill>
                <a:latin typeface="Arial Narrow" pitchFamily="34" charset="0"/>
              </a:rPr>
              <a:t>où commence celle </a:t>
            </a:r>
            <a:r>
              <a:rPr kumimoji="0" lang="fr-FR" sz="2000" b="1" i="0" u="none" strike="noStrike" cap="none" normalizeH="0" baseline="0" dirty="0" smtClean="0">
                <a:ln>
                  <a:noFill/>
                </a:ln>
                <a:solidFill>
                  <a:srgbClr val="C00000"/>
                </a:solidFill>
                <a:effectLst/>
                <a:latin typeface="Arial Narrow" pitchFamily="34" charset="0"/>
              </a:rPr>
              <a:t>de l’autre. </a:t>
            </a:r>
          </a:p>
          <a:p>
            <a:pPr marL="0" marR="0" lvl="0" indent="0" algn="ctr"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rgbClr val="C00000"/>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2000" b="1" i="0" u="sng" strike="noStrike" cap="none" normalizeH="0" baseline="0" dirty="0" smtClean="0">
                <a:ln>
                  <a:noFill/>
                </a:ln>
                <a:solidFill>
                  <a:schemeClr val="tx1"/>
                </a:solidFill>
                <a:effectLst/>
                <a:latin typeface="Arial Narrow" pitchFamily="34" charset="0"/>
              </a:rPr>
              <a:t>Faire attention à nous</a:t>
            </a:r>
            <a:r>
              <a:rPr kumimoji="0" lang="fr-FR" sz="2000" b="1" i="0" u="none" strike="noStrike" cap="none" normalizeH="0" baseline="0" dirty="0" smtClean="0">
                <a:ln>
                  <a:noFill/>
                </a:ln>
                <a:solidFill>
                  <a:schemeClr val="tx1"/>
                </a:solidFill>
                <a:effectLst/>
                <a:latin typeface="Arial Narrow" pitchFamily="34" charset="0"/>
              </a:rPr>
              <a:t> signifie que nous devons être à l’écoute </a:t>
            </a: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latin typeface="Arial Narrow" pitchFamily="34" charset="0"/>
              </a:rPr>
              <a:t>de ce que nous ressentons ou désirons, </a:t>
            </a: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latin typeface="Arial Narrow" pitchFamily="34" charset="0"/>
              </a:rPr>
              <a:t>et être capable de l’exprimer aux autres, </a:t>
            </a:r>
          </a:p>
          <a:p>
            <a:pPr marL="0" marR="0" lvl="0" indent="0" algn="ctr" defTabSz="914400" rtl="0" eaLnBrk="0" fontAlgn="base" latinLnBrk="0" hangingPunct="0">
              <a:lnSpc>
                <a:spcPct val="100000"/>
              </a:lnSpc>
              <a:spcBef>
                <a:spcPct val="0"/>
              </a:spcBef>
              <a:spcAft>
                <a:spcPct val="0"/>
              </a:spcAft>
              <a:buClrTx/>
              <a:buSzTx/>
              <a:tabLst/>
            </a:pPr>
            <a:r>
              <a:rPr kumimoji="0" lang="fr-FR" sz="2000" b="1" i="0" u="none" strike="noStrike" cap="none" normalizeH="0" baseline="0" dirty="0" smtClean="0">
                <a:ln>
                  <a:noFill/>
                </a:ln>
                <a:solidFill>
                  <a:schemeClr val="tx1"/>
                </a:solidFill>
                <a:effectLst/>
                <a:latin typeface="Arial Narrow" pitchFamily="34" charset="0"/>
              </a:rPr>
              <a:t>donc </a:t>
            </a:r>
          </a:p>
          <a:p>
            <a:pPr marL="0" marR="0" lvl="0" indent="0" algn="ctr" defTabSz="914400" rtl="0" eaLnBrk="0" fontAlgn="base" latinLnBrk="0" hangingPunct="0">
              <a:lnSpc>
                <a:spcPct val="100000"/>
              </a:lnSpc>
              <a:spcBef>
                <a:spcPct val="0"/>
              </a:spcBef>
              <a:spcAft>
                <a:spcPct val="0"/>
              </a:spcAft>
              <a:buClrTx/>
              <a:buSzTx/>
              <a:tabLst/>
            </a:pPr>
            <a:r>
              <a:rPr kumimoji="0" lang="fr-FR" sz="2000" b="1" i="0" u="sng" strike="noStrike" cap="none" normalizeH="0" baseline="0" dirty="0" smtClean="0">
                <a:ln>
                  <a:noFill/>
                </a:ln>
                <a:solidFill>
                  <a:srgbClr val="C00000"/>
                </a:solidFill>
                <a:effectLst/>
                <a:latin typeface="Arial Narrow" pitchFamily="34" charset="0"/>
              </a:rPr>
              <a:t>Nous respecter!</a:t>
            </a:r>
            <a:r>
              <a:rPr kumimoji="0" lang="fr-FR" sz="2000" b="1" i="0" u="none" strike="noStrike" cap="none" normalizeH="0" baseline="0" dirty="0" smtClean="0">
                <a:ln>
                  <a:noFill/>
                </a:ln>
                <a:solidFill>
                  <a:srgbClr val="C00000"/>
                </a:solidFill>
                <a:effectLst/>
                <a:latin typeface="Arial Narrow" pitchFamily="34" charset="0"/>
              </a:rPr>
              <a:t> </a:t>
            </a:r>
          </a:p>
          <a:p>
            <a:pPr marL="0" marR="0" lvl="0" indent="0" algn="ctr" defTabSz="914400" rtl="0" eaLnBrk="0" fontAlgn="base" latinLnBrk="0" hangingPunct="0">
              <a:lnSpc>
                <a:spcPct val="100000"/>
              </a:lnSpc>
              <a:spcBef>
                <a:spcPct val="0"/>
              </a:spcBef>
              <a:spcAft>
                <a:spcPct val="0"/>
              </a:spcAft>
              <a:buClrTx/>
              <a:buSzTx/>
              <a:tabLst/>
            </a:pPr>
            <a:endParaRPr kumimoji="0" lang="fr-FR" sz="2000" b="1" i="0" u="none" strike="noStrike" cap="none" normalizeH="0" baseline="0" dirty="0" smtClean="0">
              <a:ln>
                <a:noFill/>
              </a:ln>
              <a:solidFill>
                <a:srgbClr val="C00000"/>
              </a:solidFill>
              <a:effectLst/>
              <a:latin typeface="Arial Narrow" pitchFamily="34" charset="0"/>
            </a:endParaRPr>
          </a:p>
          <a:p>
            <a:pPr lvl="0" algn="ctr" eaLnBrk="0" fontAlgn="base" hangingPunct="0">
              <a:spcBef>
                <a:spcPct val="0"/>
              </a:spcBef>
              <a:spcAft>
                <a:spcPct val="0"/>
              </a:spcAft>
              <a:buFontTx/>
              <a:buChar char="•"/>
            </a:pPr>
            <a:r>
              <a:rPr lang="fr-FR" sz="2000" b="1" u="sng" dirty="0" smtClean="0">
                <a:latin typeface="Arial Narrow" pitchFamily="34" charset="0"/>
              </a:rPr>
              <a:t>respecter</a:t>
            </a:r>
            <a:r>
              <a:rPr kumimoji="0" lang="fr-FR" sz="2000" b="1" i="0" u="sng" strike="noStrike" cap="none" normalizeH="0" baseline="0" dirty="0" smtClean="0">
                <a:ln>
                  <a:noFill/>
                </a:ln>
                <a:solidFill>
                  <a:schemeClr val="tx1"/>
                </a:solidFill>
                <a:effectLst/>
                <a:latin typeface="Arial Narrow" pitchFamily="34" charset="0"/>
              </a:rPr>
              <a:t> les autres </a:t>
            </a:r>
            <a:r>
              <a:rPr kumimoji="0" lang="fr-FR" sz="2000" b="1" i="0" u="none" strike="noStrike" cap="none" normalizeH="0" baseline="0" dirty="0" smtClean="0">
                <a:ln>
                  <a:noFill/>
                </a:ln>
                <a:solidFill>
                  <a:schemeClr val="tx1"/>
                </a:solidFill>
                <a:effectLst/>
                <a:latin typeface="Arial Narrow" pitchFamily="34" charset="0"/>
              </a:rPr>
              <a:t>signifie que nous devons </a:t>
            </a:r>
            <a:r>
              <a:rPr lang="fr-FR" sz="2000" b="1" u="sng" dirty="0" smtClean="0">
                <a:latin typeface="Arial Narrow" pitchFamily="34" charset="0"/>
              </a:rPr>
              <a:t>faire attention à notre entourage</a:t>
            </a:r>
            <a:r>
              <a:rPr lang="fr-FR" sz="2000" b="1" dirty="0" smtClean="0">
                <a:latin typeface="Arial Narrow" pitchFamily="34" charset="0"/>
              </a:rPr>
              <a:t> </a:t>
            </a:r>
          </a:p>
          <a:p>
            <a:pPr lvl="0" algn="ctr" eaLnBrk="0" fontAlgn="base" hangingPunct="0">
              <a:spcBef>
                <a:spcPct val="0"/>
              </a:spcBef>
              <a:spcAft>
                <a:spcPct val="0"/>
              </a:spcAft>
            </a:pPr>
            <a:r>
              <a:rPr kumimoji="0" lang="fr-FR" sz="2000" b="1" i="0" u="none" strike="noStrike" cap="none" normalizeH="0" baseline="0" dirty="0" smtClean="0">
                <a:ln>
                  <a:noFill/>
                </a:ln>
                <a:solidFill>
                  <a:schemeClr val="tx1"/>
                </a:solidFill>
                <a:effectLst/>
                <a:latin typeface="Arial Narrow" pitchFamily="34" charset="0"/>
              </a:rPr>
              <a:t>en leur laissant un temps de parole et en les écoutant.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pic>
        <p:nvPicPr>
          <p:cNvPr id="15362" name="Picture 2"/>
          <p:cNvPicPr>
            <a:picLocks noChangeAspect="1" noChangeArrowheads="1"/>
          </p:cNvPicPr>
          <p:nvPr/>
        </p:nvPicPr>
        <p:blipFill>
          <a:blip r:embed="rId2" cstate="print"/>
          <a:srcRect/>
          <a:stretch>
            <a:fillRect/>
          </a:stretch>
        </p:blipFill>
        <p:spPr bwMode="auto">
          <a:xfrm>
            <a:off x="8100392" y="6093296"/>
            <a:ext cx="438150" cy="466725"/>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fld id="{943EB1B5-3F48-438E-815F-DF091B21ECDA}" type="slidenum">
              <a:rPr lang="fr-FR" smtClean="0"/>
              <a:pPr/>
              <a:t>15</a:t>
            </a:fld>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pic>
        <p:nvPicPr>
          <p:cNvPr id="16387" name="Picture 3"/>
          <p:cNvPicPr>
            <a:picLocks noChangeAspect="1" noChangeArrowheads="1"/>
          </p:cNvPicPr>
          <p:nvPr/>
        </p:nvPicPr>
        <p:blipFill>
          <a:blip r:embed="rId2" cstate="print"/>
          <a:srcRect/>
          <a:stretch>
            <a:fillRect/>
          </a:stretch>
        </p:blipFill>
        <p:spPr bwMode="auto">
          <a:xfrm>
            <a:off x="2771800" y="2564904"/>
            <a:ext cx="4988784" cy="3319809"/>
          </a:xfrm>
          <a:prstGeom prst="rect">
            <a:avLst/>
          </a:prstGeom>
          <a:noFill/>
          <a:ln w="9525">
            <a:noFill/>
            <a:miter lim="800000"/>
            <a:headEnd/>
            <a:tailEnd/>
          </a:ln>
          <a:effectLst>
            <a:softEdge rad="317500"/>
          </a:effectLst>
          <a:scene3d>
            <a:camera prst="orthographicFront"/>
            <a:lightRig rig="threePt" dir="t"/>
          </a:scene3d>
          <a:sp3d>
            <a:bevelT/>
          </a:sp3d>
        </p:spPr>
      </p:pic>
      <p:sp>
        <p:nvSpPr>
          <p:cNvPr id="4" name="Rectangle 3"/>
          <p:cNvSpPr/>
          <p:nvPr/>
        </p:nvSpPr>
        <p:spPr>
          <a:xfrm>
            <a:off x="539552" y="548680"/>
            <a:ext cx="5417252" cy="584775"/>
          </a:xfrm>
          <a:prstGeom prst="rect">
            <a:avLst/>
          </a:prstGeom>
        </p:spPr>
        <p:txBody>
          <a:bodyPr wrap="none">
            <a:spAutoFit/>
          </a:bodyPr>
          <a:lstStyle/>
          <a:p>
            <a:r>
              <a:rPr lang="fr-FR" sz="3200" b="1" dirty="0" smtClean="0">
                <a:solidFill>
                  <a:srgbClr val="C00000"/>
                </a:solidFill>
              </a:rPr>
              <a:t>respect des règles et consignes</a:t>
            </a:r>
            <a:endParaRPr lang="fr-FR" sz="3200" b="1" dirty="0">
              <a:solidFill>
                <a:srgbClr val="C00000"/>
              </a:solidFill>
            </a:endParaRPr>
          </a:p>
        </p:txBody>
      </p:sp>
      <p:sp>
        <p:nvSpPr>
          <p:cNvPr id="5" name="Rectangle 4"/>
          <p:cNvSpPr/>
          <p:nvPr/>
        </p:nvSpPr>
        <p:spPr>
          <a:xfrm>
            <a:off x="827584" y="1412776"/>
            <a:ext cx="7992888" cy="954107"/>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a:scene3d>
            <a:camera prst="orthographicFront"/>
            <a:lightRig rig="threePt" dir="t"/>
          </a:scene3d>
          <a:sp3d>
            <a:bevelT/>
          </a:sp3d>
        </p:spPr>
        <p:txBody>
          <a:bodyPr wrap="square">
            <a:spAutoFit/>
          </a:bodyPr>
          <a:lstStyle/>
          <a:p>
            <a:pPr algn="ctr"/>
            <a:r>
              <a:rPr lang="fr-FR" sz="2800" dirty="0" smtClean="0"/>
              <a:t>Aptitude à se conformer à ce qui est imposé ou adopté comme lignes directrices de conduite.</a:t>
            </a:r>
            <a:endParaRPr lang="fr-FR" sz="2800" dirty="0"/>
          </a:p>
        </p:txBody>
      </p:sp>
      <p:sp>
        <p:nvSpPr>
          <p:cNvPr id="6" name="Espace réservé du numéro de diapositive 5"/>
          <p:cNvSpPr>
            <a:spLocks noGrp="1"/>
          </p:cNvSpPr>
          <p:nvPr>
            <p:ph type="sldNum" sz="quarter" idx="12"/>
          </p:nvPr>
        </p:nvSpPr>
        <p:spPr/>
        <p:txBody>
          <a:bodyPr/>
          <a:lstStyle/>
          <a:p>
            <a:fld id="{943EB1B5-3F48-438E-815F-DF091B21ECDA}" type="slidenum">
              <a:rPr lang="fr-FR" smtClean="0"/>
              <a:pPr/>
              <a:t>16</a:t>
            </a:fld>
            <a:endParaRPr lang="fr-FR" dirty="0"/>
          </a:p>
        </p:txBody>
      </p:sp>
      <p:pic>
        <p:nvPicPr>
          <p:cNvPr id="8" name="Picture 2"/>
          <p:cNvPicPr>
            <a:picLocks noChangeAspect="1" noChangeArrowheads="1"/>
          </p:cNvPicPr>
          <p:nvPr/>
        </p:nvPicPr>
        <p:blipFill>
          <a:blip r:embed="rId3" cstate="print"/>
          <a:srcRect/>
          <a:stretch>
            <a:fillRect/>
          </a:stretch>
        </p:blipFill>
        <p:spPr bwMode="auto">
          <a:xfrm>
            <a:off x="7956376" y="6093296"/>
            <a:ext cx="582166" cy="62013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Rectangle 1"/>
          <p:cNvSpPr/>
          <p:nvPr/>
        </p:nvSpPr>
        <p:spPr>
          <a:xfrm>
            <a:off x="1043608" y="548680"/>
            <a:ext cx="6264696" cy="83099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scene3d>
            <a:camera prst="orthographicFront"/>
            <a:lightRig rig="threePt" dir="t"/>
          </a:scene3d>
          <a:sp3d>
            <a:bevelT/>
          </a:sp3d>
        </p:spPr>
        <p:txBody>
          <a:bodyPr wrap="square">
            <a:spAutoFit/>
          </a:bodyPr>
          <a:lstStyle/>
          <a:p>
            <a:pPr algn="ctr"/>
            <a:r>
              <a:rPr lang="fr-FR" sz="2400" dirty="0" smtClean="0">
                <a:latin typeface="Calibri" pitchFamily="34" charset="0"/>
              </a:rPr>
              <a:t>« Les règles sont établies soit par </a:t>
            </a:r>
            <a:r>
              <a:rPr lang="fr-FR" sz="2400" dirty="0" smtClean="0">
                <a:solidFill>
                  <a:srgbClr val="C00000"/>
                </a:solidFill>
                <a:latin typeface="Calibri" pitchFamily="34" charset="0"/>
                <a:hlinkClick r:id="rId2" tooltip="Wikipédia:Consensus"/>
              </a:rPr>
              <a:t>consensus</a:t>
            </a:r>
            <a:r>
              <a:rPr lang="fr-FR" sz="2400" dirty="0" smtClean="0">
                <a:latin typeface="Calibri" pitchFamily="34" charset="0"/>
              </a:rPr>
              <a:t> </a:t>
            </a:r>
          </a:p>
          <a:p>
            <a:pPr algn="ctr"/>
            <a:r>
              <a:rPr lang="fr-FR" sz="2400" dirty="0" smtClean="0">
                <a:latin typeface="Calibri" pitchFamily="34" charset="0"/>
              </a:rPr>
              <a:t>ou au travers d’une </a:t>
            </a:r>
            <a:r>
              <a:rPr lang="fr-FR" sz="2400" dirty="0" smtClean="0">
                <a:latin typeface="Calibri" pitchFamily="34" charset="0"/>
                <a:hlinkClick r:id="rId3" tooltip="Wikipédia:Prise de décision"/>
              </a:rPr>
              <a:t>prise de décision</a:t>
            </a:r>
            <a:r>
              <a:rPr lang="fr-FR" sz="2400" dirty="0" smtClean="0">
                <a:latin typeface="Calibri" pitchFamily="34" charset="0"/>
              </a:rPr>
              <a:t> ». </a:t>
            </a:r>
          </a:p>
        </p:txBody>
      </p:sp>
      <p:sp>
        <p:nvSpPr>
          <p:cNvPr id="3" name="Rectangle 2"/>
          <p:cNvSpPr/>
          <p:nvPr/>
        </p:nvSpPr>
        <p:spPr>
          <a:xfrm>
            <a:off x="251520" y="1916832"/>
            <a:ext cx="7992888" cy="304698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scene3d>
            <a:camera prst="orthographicFront"/>
            <a:lightRig rig="threePt" dir="t"/>
          </a:scene3d>
          <a:sp3d>
            <a:bevelT/>
          </a:sp3d>
        </p:spPr>
        <p:txBody>
          <a:bodyPr wrap="square">
            <a:spAutoFit/>
          </a:bodyPr>
          <a:lstStyle/>
          <a:p>
            <a:r>
              <a:rPr lang="fr-FR" sz="2400" b="1" dirty="0" smtClean="0">
                <a:solidFill>
                  <a:srgbClr val="C00000"/>
                </a:solidFill>
                <a:latin typeface="Calibri" pitchFamily="34" charset="0"/>
              </a:rPr>
              <a:t>Respect de règles, morales, esthétiques</a:t>
            </a:r>
          </a:p>
          <a:p>
            <a:r>
              <a:rPr lang="fr-FR" sz="2400" dirty="0" smtClean="0">
                <a:solidFill>
                  <a:srgbClr val="C00000"/>
                </a:solidFill>
                <a:latin typeface="Calibri" pitchFamily="34" charset="0"/>
              </a:rPr>
              <a:t>Le respect de règles lie morale et esthétique : </a:t>
            </a:r>
          </a:p>
          <a:p>
            <a:r>
              <a:rPr lang="fr-FR" sz="2400" dirty="0" smtClean="0">
                <a:solidFill>
                  <a:srgbClr val="C00000"/>
                </a:solidFill>
                <a:latin typeface="Calibri" pitchFamily="34" charset="0"/>
              </a:rPr>
              <a:t>la morale consiste souvent à respecter des règles imposées, </a:t>
            </a:r>
          </a:p>
          <a:p>
            <a:r>
              <a:rPr lang="fr-FR" sz="2400" dirty="0" smtClean="0">
                <a:solidFill>
                  <a:srgbClr val="C00000"/>
                </a:solidFill>
                <a:latin typeface="Calibri" pitchFamily="34" charset="0"/>
              </a:rPr>
              <a:t>l'esthétique dans le fait qu’une certaine action a été effectuée </a:t>
            </a:r>
          </a:p>
          <a:p>
            <a:r>
              <a:rPr lang="fr-FR" sz="2400" dirty="0" smtClean="0">
                <a:solidFill>
                  <a:srgbClr val="C00000"/>
                </a:solidFill>
                <a:latin typeface="Calibri" pitchFamily="34" charset="0"/>
              </a:rPr>
              <a:t>dans le respect de règles. </a:t>
            </a:r>
          </a:p>
          <a:p>
            <a:r>
              <a:rPr lang="fr-FR" sz="2400" dirty="0" smtClean="0">
                <a:solidFill>
                  <a:srgbClr val="C00000"/>
                </a:solidFill>
                <a:latin typeface="Calibri" pitchFamily="34" charset="0"/>
              </a:rPr>
              <a:t>Dans chaque métier, il existe des "règles de l'art" qui amènent </a:t>
            </a:r>
          </a:p>
          <a:p>
            <a:r>
              <a:rPr lang="fr-FR" sz="2400" dirty="0" smtClean="0">
                <a:solidFill>
                  <a:srgbClr val="C00000"/>
                </a:solidFill>
                <a:latin typeface="Calibri" pitchFamily="34" charset="0"/>
              </a:rPr>
              <a:t>à une certaine notion de pureté ou d'accomplissement qui est </a:t>
            </a:r>
          </a:p>
          <a:p>
            <a:r>
              <a:rPr lang="fr-FR" sz="2400" dirty="0" smtClean="0">
                <a:solidFill>
                  <a:srgbClr val="C00000"/>
                </a:solidFill>
                <a:latin typeface="Calibri" pitchFamily="34" charset="0"/>
              </a:rPr>
              <a:t>à mi-chemin entre une action à but moral et à but esthétique. </a:t>
            </a:r>
          </a:p>
        </p:txBody>
      </p:sp>
      <p:sp>
        <p:nvSpPr>
          <p:cNvPr id="4" name="Espace réservé du numéro de diapositive 3"/>
          <p:cNvSpPr>
            <a:spLocks noGrp="1"/>
          </p:cNvSpPr>
          <p:nvPr>
            <p:ph type="sldNum" sz="quarter" idx="12"/>
          </p:nvPr>
        </p:nvSpPr>
        <p:spPr/>
        <p:txBody>
          <a:bodyPr/>
          <a:lstStyle/>
          <a:p>
            <a:fld id="{943EB1B5-3F48-438E-815F-DF091B21ECDA}" type="slidenum">
              <a:rPr lang="fr-FR" smtClean="0"/>
              <a:pPr/>
              <a:t>17</a:t>
            </a:fld>
            <a:endParaRPr lang="fr-FR" dirty="0"/>
          </a:p>
        </p:txBody>
      </p:sp>
      <p:pic>
        <p:nvPicPr>
          <p:cNvPr id="5" name="Picture 2"/>
          <p:cNvPicPr>
            <a:picLocks noChangeAspect="1" noChangeArrowheads="1"/>
          </p:cNvPicPr>
          <p:nvPr/>
        </p:nvPicPr>
        <p:blipFill>
          <a:blip r:embed="rId4" cstate="print"/>
          <a:srcRect/>
          <a:stretch>
            <a:fillRect/>
          </a:stretch>
        </p:blipFill>
        <p:spPr bwMode="auto">
          <a:xfrm>
            <a:off x="7884368" y="6021288"/>
            <a:ext cx="654174" cy="696838"/>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3491880" y="5085184"/>
            <a:ext cx="1368152" cy="1368152"/>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graphicFrame>
        <p:nvGraphicFramePr>
          <p:cNvPr id="3" name="Tableau 2"/>
          <p:cNvGraphicFramePr>
            <a:graphicFrameLocks noGrp="1"/>
          </p:cNvGraphicFramePr>
          <p:nvPr/>
        </p:nvGraphicFramePr>
        <p:xfrm>
          <a:off x="251520" y="1268760"/>
          <a:ext cx="7704859" cy="4655565"/>
        </p:xfrm>
        <a:graphic>
          <a:graphicData uri="http://schemas.openxmlformats.org/drawingml/2006/table">
            <a:tbl>
              <a:tblPr/>
              <a:tblGrid>
                <a:gridCol w="1284143"/>
                <a:gridCol w="1284143"/>
                <a:gridCol w="1284143"/>
                <a:gridCol w="1284143"/>
                <a:gridCol w="1284143"/>
                <a:gridCol w="1284144"/>
              </a:tblGrid>
              <a:tr h="340549">
                <a:tc>
                  <a:txBody>
                    <a:bodyPr/>
                    <a:lstStyle/>
                    <a:p>
                      <a:pPr algn="ctr"/>
                      <a:r>
                        <a:rPr lang="fr-FR" sz="1400" b="1" dirty="0" smtClean="0">
                          <a:solidFill>
                            <a:srgbClr val="C00000"/>
                          </a:solidFill>
                        </a:rPr>
                        <a:t>Contraventions</a:t>
                      </a:r>
                      <a:endParaRPr lang="fr-FR" sz="1400" b="1" dirty="0">
                        <a:solidFill>
                          <a:srgbClr val="C00000"/>
                        </a:solidFill>
                      </a:endParaRPr>
                    </a:p>
                  </a:txBody>
                  <a:tcPr marL="5779" marR="5779" marT="5779" marB="5779" anchor="ctr">
                    <a:lnL>
                      <a:noFill/>
                    </a:lnL>
                    <a:lnR>
                      <a:noFill/>
                    </a:lnR>
                    <a:lnT>
                      <a:noFill/>
                    </a:lnT>
                    <a:lnB>
                      <a:noFill/>
                    </a:lnB>
                  </a:tcPr>
                </a:tc>
                <a:tc>
                  <a:txBody>
                    <a:bodyPr/>
                    <a:lstStyle/>
                    <a:p>
                      <a:pPr algn="ctr"/>
                      <a:r>
                        <a:rPr lang="fr-FR" sz="1400" b="1" dirty="0">
                          <a:solidFill>
                            <a:srgbClr val="C00000"/>
                          </a:solidFill>
                        </a:rPr>
                        <a:t>Classe</a:t>
                      </a:r>
                    </a:p>
                  </a:txBody>
                  <a:tcPr marL="5779" marR="5779" marT="5779" marB="5779" anchor="ctr">
                    <a:lnL>
                      <a:noFill/>
                    </a:lnL>
                    <a:lnR>
                      <a:noFill/>
                    </a:lnR>
                    <a:lnT>
                      <a:noFill/>
                    </a:lnT>
                    <a:lnB>
                      <a:noFill/>
                    </a:lnB>
                  </a:tcPr>
                </a:tc>
                <a:tc>
                  <a:txBody>
                    <a:bodyPr/>
                    <a:lstStyle/>
                    <a:p>
                      <a:pPr algn="ctr"/>
                      <a:r>
                        <a:rPr lang="fr-FR" sz="1400" b="1" dirty="0">
                          <a:solidFill>
                            <a:srgbClr val="C00000"/>
                          </a:solidFill>
                        </a:rPr>
                        <a:t>Amende forfaitaire</a:t>
                      </a:r>
                    </a:p>
                  </a:txBody>
                  <a:tcPr marL="5779" marR="5779" marT="5779" marB="5779" anchor="ctr">
                    <a:lnL>
                      <a:noFill/>
                    </a:lnL>
                    <a:lnR>
                      <a:noFill/>
                    </a:lnR>
                    <a:lnT>
                      <a:noFill/>
                    </a:lnT>
                    <a:lnB>
                      <a:noFill/>
                    </a:lnB>
                  </a:tcPr>
                </a:tc>
                <a:tc>
                  <a:txBody>
                    <a:bodyPr/>
                    <a:lstStyle/>
                    <a:p>
                      <a:pPr algn="ctr"/>
                      <a:r>
                        <a:rPr lang="fr-FR" sz="1400" b="1" dirty="0">
                          <a:solidFill>
                            <a:srgbClr val="C00000"/>
                          </a:solidFill>
                        </a:rPr>
                        <a:t>Retrait de permis</a:t>
                      </a:r>
                    </a:p>
                  </a:txBody>
                  <a:tcPr marL="5779" marR="5779" marT="5779" marB="5779" anchor="ctr">
                    <a:lnL>
                      <a:noFill/>
                    </a:lnL>
                    <a:lnR>
                      <a:noFill/>
                    </a:lnR>
                    <a:lnT>
                      <a:noFill/>
                    </a:lnT>
                    <a:lnB>
                      <a:noFill/>
                    </a:lnB>
                  </a:tcPr>
                </a:tc>
                <a:tc>
                  <a:txBody>
                    <a:bodyPr/>
                    <a:lstStyle/>
                    <a:p>
                      <a:pPr algn="ctr"/>
                      <a:r>
                        <a:rPr lang="fr-FR" sz="1400" b="1" dirty="0">
                          <a:solidFill>
                            <a:srgbClr val="C00000"/>
                          </a:solidFill>
                        </a:rPr>
                        <a:t>Perte de points</a:t>
                      </a:r>
                    </a:p>
                  </a:txBody>
                  <a:tcPr marL="5779" marR="5779" marT="5779" marB="5779" anchor="ctr">
                    <a:lnL>
                      <a:noFill/>
                    </a:lnL>
                    <a:lnR>
                      <a:noFill/>
                    </a:lnR>
                    <a:lnT>
                      <a:noFill/>
                    </a:lnT>
                    <a:lnB>
                      <a:noFill/>
                    </a:lnB>
                  </a:tcPr>
                </a:tc>
                <a:tc>
                  <a:txBody>
                    <a:bodyPr/>
                    <a:lstStyle/>
                    <a:p>
                      <a:pPr algn="ctr"/>
                      <a:r>
                        <a:rPr lang="fr-FR" sz="1400" b="1" dirty="0">
                          <a:solidFill>
                            <a:srgbClr val="C00000"/>
                          </a:solidFill>
                        </a:rPr>
                        <a:t>Divers</a:t>
                      </a:r>
                    </a:p>
                  </a:txBody>
                  <a:tcPr marL="5779" marR="5779" marT="5779" marB="5779" anchor="ctr">
                    <a:lnL>
                      <a:noFill/>
                    </a:lnL>
                    <a:lnR>
                      <a:noFill/>
                    </a:lnR>
                    <a:lnT>
                      <a:noFill/>
                    </a:lnT>
                    <a:lnB>
                      <a:noFill/>
                    </a:lnB>
                  </a:tcPr>
                </a:tc>
              </a:tr>
              <a:tr h="1158164">
                <a:tc>
                  <a:txBody>
                    <a:bodyPr/>
                    <a:lstStyle/>
                    <a:p>
                      <a:pPr algn="ctr"/>
                      <a:r>
                        <a:rPr lang="fr-FR" sz="1400" b="1" dirty="0" smtClean="0"/>
                        <a:t>« Grille » </a:t>
                      </a:r>
                      <a:r>
                        <a:rPr lang="fr-FR" sz="1400" b="1" dirty="0"/>
                        <a:t>un </a:t>
                      </a:r>
                      <a:endParaRPr lang="fr-FR" sz="1400" b="1" dirty="0" smtClean="0"/>
                    </a:p>
                    <a:p>
                      <a:pPr algn="ctr"/>
                      <a:r>
                        <a:rPr lang="fr-FR" sz="1400" b="1" dirty="0" smtClean="0"/>
                        <a:t>feu </a:t>
                      </a:r>
                      <a:r>
                        <a:rPr lang="fr-FR" sz="1400" b="1" dirty="0"/>
                        <a:t>rouge </a:t>
                      </a:r>
                      <a:endParaRPr lang="fr-FR" sz="1400" b="1" dirty="0" smtClean="0"/>
                    </a:p>
                    <a:p>
                      <a:pPr algn="ctr"/>
                      <a:r>
                        <a:rPr lang="fr-FR" sz="1400" b="1" dirty="0" smtClean="0"/>
                        <a:t>ou </a:t>
                      </a:r>
                      <a:r>
                        <a:rPr lang="fr-FR" sz="1400" b="1" dirty="0"/>
                        <a:t>stop</a:t>
                      </a:r>
                    </a:p>
                  </a:txBody>
                  <a:tcPr marL="5779" marR="5779" marT="5779" marB="5779" anchor="ctr">
                    <a:lnL>
                      <a:noFill/>
                    </a:lnL>
                    <a:lnR>
                      <a:noFill/>
                    </a:lnR>
                    <a:lnT>
                      <a:noFill/>
                    </a:lnT>
                    <a:lnB>
                      <a:noFill/>
                    </a:lnB>
                  </a:tcPr>
                </a:tc>
                <a:tc>
                  <a:txBody>
                    <a:bodyPr/>
                    <a:lstStyle/>
                    <a:p>
                      <a:pPr algn="ctr"/>
                      <a:r>
                        <a:rPr lang="fr-FR" sz="1400" b="1" dirty="0"/>
                        <a:t>4</a:t>
                      </a:r>
                    </a:p>
                  </a:txBody>
                  <a:tcPr marL="5779" marR="5779" marT="5779" marB="5779" anchor="ctr">
                    <a:lnL>
                      <a:noFill/>
                    </a:lnL>
                    <a:lnR>
                      <a:noFill/>
                    </a:lnR>
                    <a:lnT>
                      <a:noFill/>
                    </a:lnT>
                    <a:lnB>
                      <a:noFill/>
                    </a:lnB>
                  </a:tcPr>
                </a:tc>
                <a:tc>
                  <a:txBody>
                    <a:bodyPr/>
                    <a:lstStyle/>
                    <a:p>
                      <a:pPr algn="ctr"/>
                      <a:r>
                        <a:rPr lang="fr-FR" sz="1400" b="1" dirty="0"/>
                        <a:t>135 €</a:t>
                      </a:r>
                    </a:p>
                  </a:txBody>
                  <a:tcPr marL="5779" marR="5779" marT="5779" marB="5779" anchor="ctr">
                    <a:lnL>
                      <a:noFill/>
                    </a:lnL>
                    <a:lnR>
                      <a:noFill/>
                    </a:lnR>
                    <a:lnT>
                      <a:noFill/>
                    </a:lnT>
                    <a:lnB>
                      <a:noFill/>
                    </a:lnB>
                  </a:tcPr>
                </a:tc>
                <a:tc>
                  <a:txBody>
                    <a:bodyPr/>
                    <a:lstStyle/>
                    <a:p>
                      <a:pPr algn="ctr"/>
                      <a:r>
                        <a:rPr lang="fr-FR" sz="1400" b="1" dirty="0" smtClean="0"/>
                        <a:t>Suspension </a:t>
                      </a:r>
                      <a:r>
                        <a:rPr lang="fr-FR" sz="1400" b="1" dirty="0"/>
                        <a:t>de trois ans</a:t>
                      </a:r>
                    </a:p>
                    <a:p>
                      <a:pPr algn="ctr"/>
                      <a:r>
                        <a:rPr lang="fr-FR" sz="1400" b="1" dirty="0"/>
                        <a:t> </a:t>
                      </a:r>
                    </a:p>
                  </a:txBody>
                  <a:tcPr marL="5779" marR="5779" marT="5779" marB="5779" anchor="ctr">
                    <a:lnL>
                      <a:noFill/>
                    </a:lnL>
                    <a:lnR>
                      <a:noFill/>
                    </a:lnR>
                    <a:lnT>
                      <a:noFill/>
                    </a:lnT>
                    <a:lnB>
                      <a:noFill/>
                    </a:lnB>
                  </a:tcPr>
                </a:tc>
                <a:tc>
                  <a:txBody>
                    <a:bodyPr/>
                    <a:lstStyle/>
                    <a:p>
                      <a:pPr algn="ctr"/>
                      <a:r>
                        <a:rPr lang="fr-FR" sz="1400" b="1" dirty="0"/>
                        <a:t>4</a:t>
                      </a:r>
                    </a:p>
                  </a:txBody>
                  <a:tcPr marL="5779" marR="5779" marT="5779" marB="5779" anchor="ctr">
                    <a:lnL>
                      <a:noFill/>
                    </a:lnL>
                    <a:lnR>
                      <a:noFill/>
                    </a:lnR>
                    <a:lnT>
                      <a:noFill/>
                    </a:lnT>
                    <a:lnB>
                      <a:noFill/>
                    </a:lnB>
                  </a:tcPr>
                </a:tc>
                <a:tc>
                  <a:txBody>
                    <a:bodyPr/>
                    <a:lstStyle/>
                    <a:p>
                      <a:pPr algn="ctr"/>
                      <a:r>
                        <a:rPr lang="fr-FR" sz="1400" b="1" i="1" dirty="0">
                          <a:solidFill>
                            <a:srgbClr val="00B050"/>
                          </a:solidFill>
                        </a:rPr>
                        <a:t>La suspension de permis peut être limitée aux trajets </a:t>
                      </a:r>
                      <a:r>
                        <a:rPr lang="fr-FR" sz="1400" b="1" i="1" dirty="0" smtClean="0">
                          <a:solidFill>
                            <a:srgbClr val="00B050"/>
                          </a:solidFill>
                        </a:rPr>
                        <a:t>professionnels</a:t>
                      </a:r>
                      <a:endParaRPr lang="fr-FR" sz="1400" b="1" i="1" dirty="0">
                        <a:solidFill>
                          <a:srgbClr val="00B050"/>
                        </a:solidFill>
                      </a:endParaRPr>
                    </a:p>
                  </a:txBody>
                  <a:tcPr marL="5779" marR="5779" marT="5779" marB="5779" anchor="ctr">
                    <a:lnL>
                      <a:noFill/>
                    </a:lnL>
                    <a:lnR>
                      <a:noFill/>
                    </a:lnR>
                    <a:lnT>
                      <a:noFill/>
                    </a:lnT>
                    <a:lnB>
                      <a:noFill/>
                    </a:lnB>
                  </a:tcPr>
                </a:tc>
              </a:tr>
              <a:tr h="502857">
                <a:tc>
                  <a:txBody>
                    <a:bodyPr/>
                    <a:lstStyle/>
                    <a:p>
                      <a:pPr algn="ctr"/>
                      <a:r>
                        <a:rPr lang="fr-FR" sz="1400" b="1"/>
                        <a:t>Circulation en sens interdit</a:t>
                      </a:r>
                    </a:p>
                  </a:txBody>
                  <a:tcPr marL="5779" marR="5779" marT="5779" marB="5779" anchor="ctr">
                    <a:lnL>
                      <a:noFill/>
                    </a:lnL>
                    <a:lnR>
                      <a:noFill/>
                    </a:lnR>
                    <a:lnT>
                      <a:noFill/>
                    </a:lnT>
                    <a:lnB>
                      <a:noFill/>
                    </a:lnB>
                  </a:tcPr>
                </a:tc>
                <a:tc>
                  <a:txBody>
                    <a:bodyPr/>
                    <a:lstStyle/>
                    <a:p>
                      <a:pPr algn="ctr"/>
                      <a:r>
                        <a:rPr lang="fr-FR" sz="1400" b="1"/>
                        <a:t>4</a:t>
                      </a:r>
                    </a:p>
                  </a:txBody>
                  <a:tcPr marL="5779" marR="5779" marT="5779" marB="5779" anchor="ctr">
                    <a:lnL>
                      <a:noFill/>
                    </a:lnL>
                    <a:lnR>
                      <a:noFill/>
                    </a:lnR>
                    <a:lnT>
                      <a:noFill/>
                    </a:lnT>
                    <a:lnB>
                      <a:noFill/>
                    </a:lnB>
                  </a:tcPr>
                </a:tc>
                <a:tc>
                  <a:txBody>
                    <a:bodyPr/>
                    <a:lstStyle/>
                    <a:p>
                      <a:pPr algn="ctr"/>
                      <a:r>
                        <a:rPr lang="fr-FR" sz="1400" b="1" dirty="0"/>
                        <a:t>135 €</a:t>
                      </a:r>
                    </a:p>
                  </a:txBody>
                  <a:tcPr marL="5779" marR="5779" marT="5779" marB="5779" anchor="ctr">
                    <a:lnL>
                      <a:noFill/>
                    </a:lnL>
                    <a:lnR>
                      <a:noFill/>
                    </a:lnR>
                    <a:lnT>
                      <a:noFill/>
                    </a:lnT>
                    <a:lnB>
                      <a:noFill/>
                    </a:lnB>
                  </a:tcPr>
                </a:tc>
                <a:tc>
                  <a:txBody>
                    <a:bodyPr/>
                    <a:lstStyle/>
                    <a:p>
                      <a:pPr algn="ctr"/>
                      <a:r>
                        <a:rPr lang="fr-FR" sz="1400" b="1"/>
                        <a:t>3 ans</a:t>
                      </a:r>
                    </a:p>
                  </a:txBody>
                  <a:tcPr marL="5779" marR="5779" marT="5779" marB="5779" anchor="ctr">
                    <a:lnL>
                      <a:noFill/>
                    </a:lnL>
                    <a:lnR>
                      <a:noFill/>
                    </a:lnR>
                    <a:lnT>
                      <a:noFill/>
                    </a:lnT>
                    <a:lnB>
                      <a:noFill/>
                    </a:lnB>
                  </a:tcPr>
                </a:tc>
                <a:tc>
                  <a:txBody>
                    <a:bodyPr/>
                    <a:lstStyle/>
                    <a:p>
                      <a:pPr algn="ctr"/>
                      <a:r>
                        <a:rPr lang="fr-FR" sz="1400" b="1"/>
                        <a:t>4</a:t>
                      </a:r>
                    </a:p>
                  </a:txBody>
                  <a:tcPr marL="5779" marR="5779" marT="5779" marB="5779" anchor="ctr">
                    <a:lnL>
                      <a:noFill/>
                    </a:lnL>
                    <a:lnR>
                      <a:noFill/>
                    </a:lnR>
                    <a:lnT>
                      <a:noFill/>
                    </a:lnT>
                    <a:lnB>
                      <a:noFill/>
                    </a:lnB>
                  </a:tcPr>
                </a:tc>
                <a:tc>
                  <a:txBody>
                    <a:bodyPr/>
                    <a:lstStyle/>
                    <a:p>
                      <a:pPr algn="ctr"/>
                      <a:r>
                        <a:rPr lang="fr-FR" sz="1400" b="1" dirty="0"/>
                        <a:t>x</a:t>
                      </a:r>
                    </a:p>
                  </a:txBody>
                  <a:tcPr marL="5779" marR="5779" marT="5779" marB="5779" anchor="ctr">
                    <a:lnL>
                      <a:noFill/>
                    </a:lnL>
                    <a:lnR>
                      <a:noFill/>
                    </a:lnR>
                    <a:lnT>
                      <a:noFill/>
                    </a:lnT>
                    <a:lnB>
                      <a:noFill/>
                    </a:lnB>
                  </a:tcPr>
                </a:tc>
              </a:tr>
              <a:tr h="590718">
                <a:tc>
                  <a:txBody>
                    <a:bodyPr/>
                    <a:lstStyle/>
                    <a:p>
                      <a:pPr algn="ctr"/>
                      <a:r>
                        <a:rPr lang="fr-FR" sz="1400" b="1" dirty="0" smtClean="0"/>
                        <a:t>« Grille »</a:t>
                      </a:r>
                    </a:p>
                    <a:p>
                      <a:pPr algn="ctr"/>
                      <a:r>
                        <a:rPr lang="fr-FR" sz="1400" b="1" dirty="0" smtClean="0"/>
                        <a:t> </a:t>
                      </a:r>
                      <a:r>
                        <a:rPr lang="fr-FR" sz="1400" b="1" dirty="0"/>
                        <a:t>un feu orange</a:t>
                      </a:r>
                    </a:p>
                  </a:txBody>
                  <a:tcPr marL="5779" marR="5779" marT="5779" marB="5779" anchor="ctr">
                    <a:lnL>
                      <a:noFill/>
                    </a:lnL>
                    <a:lnR>
                      <a:noFill/>
                    </a:lnR>
                    <a:lnT>
                      <a:noFill/>
                    </a:lnT>
                    <a:lnB>
                      <a:noFill/>
                    </a:lnB>
                  </a:tcPr>
                </a:tc>
                <a:tc>
                  <a:txBody>
                    <a:bodyPr/>
                    <a:lstStyle/>
                    <a:p>
                      <a:pPr algn="ctr"/>
                      <a:r>
                        <a:rPr lang="fr-FR" sz="1400" b="1"/>
                        <a:t>2</a:t>
                      </a:r>
                    </a:p>
                  </a:txBody>
                  <a:tcPr marL="5779" marR="5779" marT="5779" marB="5779" anchor="ctr">
                    <a:lnL>
                      <a:noFill/>
                    </a:lnL>
                    <a:lnR>
                      <a:noFill/>
                    </a:lnR>
                    <a:lnT>
                      <a:noFill/>
                    </a:lnT>
                    <a:lnB>
                      <a:noFill/>
                    </a:lnB>
                  </a:tcPr>
                </a:tc>
                <a:tc>
                  <a:txBody>
                    <a:bodyPr/>
                    <a:lstStyle/>
                    <a:p>
                      <a:pPr algn="ctr"/>
                      <a:r>
                        <a:rPr lang="fr-FR" sz="1400" b="1"/>
                        <a:t>35 €</a:t>
                      </a:r>
                    </a:p>
                  </a:txBody>
                  <a:tcPr marL="5779" marR="5779" marT="5779" marB="5779" anchor="ctr">
                    <a:lnL>
                      <a:noFill/>
                    </a:lnL>
                    <a:lnR>
                      <a:noFill/>
                    </a:lnR>
                    <a:lnT>
                      <a:noFill/>
                    </a:lnT>
                    <a:lnB>
                      <a:noFill/>
                    </a:lnB>
                  </a:tcPr>
                </a:tc>
                <a:tc>
                  <a:txBody>
                    <a:bodyPr/>
                    <a:lstStyle/>
                    <a:p>
                      <a:pPr algn="ctr"/>
                      <a:r>
                        <a:rPr lang="fr-FR" sz="1400" b="1"/>
                        <a:t>x</a:t>
                      </a:r>
                    </a:p>
                  </a:txBody>
                  <a:tcPr marL="5779" marR="5779" marT="5779" marB="5779" anchor="ctr">
                    <a:lnL>
                      <a:noFill/>
                    </a:lnL>
                    <a:lnR>
                      <a:noFill/>
                    </a:lnR>
                    <a:lnT>
                      <a:noFill/>
                    </a:lnT>
                    <a:lnB>
                      <a:noFill/>
                    </a:lnB>
                  </a:tcPr>
                </a:tc>
                <a:tc>
                  <a:txBody>
                    <a:bodyPr/>
                    <a:lstStyle/>
                    <a:p>
                      <a:pPr algn="ctr"/>
                      <a:r>
                        <a:rPr lang="fr-FR" sz="1400" b="1"/>
                        <a:t>x</a:t>
                      </a:r>
                    </a:p>
                  </a:txBody>
                  <a:tcPr marL="5779" marR="5779" marT="5779" marB="5779" anchor="ctr">
                    <a:lnL>
                      <a:noFill/>
                    </a:lnL>
                    <a:lnR>
                      <a:noFill/>
                    </a:lnR>
                    <a:lnT>
                      <a:noFill/>
                    </a:lnT>
                    <a:lnB>
                      <a:noFill/>
                    </a:lnB>
                  </a:tcPr>
                </a:tc>
                <a:tc>
                  <a:txBody>
                    <a:bodyPr/>
                    <a:lstStyle/>
                    <a:p>
                      <a:pPr algn="ctr"/>
                      <a:r>
                        <a:rPr lang="fr-FR" sz="1400" b="1" dirty="0"/>
                        <a:t>x</a:t>
                      </a:r>
                    </a:p>
                  </a:txBody>
                  <a:tcPr marL="5779" marR="5779" marT="5779" marB="5779" anchor="ctr">
                    <a:lnL>
                      <a:noFill/>
                    </a:lnL>
                    <a:lnR>
                      <a:noFill/>
                    </a:lnR>
                    <a:lnT>
                      <a:noFill/>
                    </a:lnT>
                    <a:lnB>
                      <a:noFill/>
                    </a:lnB>
                  </a:tcPr>
                </a:tc>
              </a:tr>
              <a:tr h="673830">
                <a:tc>
                  <a:txBody>
                    <a:bodyPr/>
                    <a:lstStyle/>
                    <a:p>
                      <a:pPr algn="ctr"/>
                      <a:r>
                        <a:rPr lang="fr-FR" sz="1400" b="1"/>
                        <a:t>Stationnement interdit</a:t>
                      </a:r>
                    </a:p>
                  </a:txBody>
                  <a:tcPr marL="5779" marR="5779" marT="5779" marB="5779" anchor="ctr">
                    <a:lnL>
                      <a:noFill/>
                    </a:lnL>
                    <a:lnR>
                      <a:noFill/>
                    </a:lnR>
                    <a:lnT>
                      <a:noFill/>
                    </a:lnT>
                    <a:lnB>
                      <a:noFill/>
                    </a:lnB>
                  </a:tcPr>
                </a:tc>
                <a:tc>
                  <a:txBody>
                    <a:bodyPr/>
                    <a:lstStyle/>
                    <a:p>
                      <a:pPr algn="ctr"/>
                      <a:r>
                        <a:rPr lang="fr-FR" sz="1400" b="1"/>
                        <a:t>1</a:t>
                      </a:r>
                    </a:p>
                  </a:txBody>
                  <a:tcPr marL="5779" marR="5779" marT="5779" marB="5779" anchor="ctr">
                    <a:lnL>
                      <a:noFill/>
                    </a:lnL>
                    <a:lnR>
                      <a:noFill/>
                    </a:lnR>
                    <a:lnT>
                      <a:noFill/>
                    </a:lnT>
                    <a:lnB>
                      <a:noFill/>
                    </a:lnB>
                  </a:tcPr>
                </a:tc>
                <a:tc>
                  <a:txBody>
                    <a:bodyPr/>
                    <a:lstStyle/>
                    <a:p>
                      <a:pPr algn="ctr"/>
                      <a:r>
                        <a:rPr lang="fr-FR" sz="1400" b="1" dirty="0" smtClean="0">
                          <a:solidFill>
                            <a:srgbClr val="FF0000"/>
                          </a:solidFill>
                        </a:rPr>
                        <a:t>22 </a:t>
                      </a:r>
                      <a:r>
                        <a:rPr lang="fr-FR" sz="1400" b="1" dirty="0">
                          <a:solidFill>
                            <a:srgbClr val="FF0000"/>
                          </a:solidFill>
                        </a:rPr>
                        <a:t>€</a:t>
                      </a:r>
                    </a:p>
                  </a:txBody>
                  <a:tcPr marL="5779" marR="5779" marT="5779" marB="5779" anchor="ctr">
                    <a:lnL>
                      <a:noFill/>
                    </a:lnL>
                    <a:lnR>
                      <a:noFill/>
                    </a:lnR>
                    <a:lnT>
                      <a:noFill/>
                    </a:lnT>
                    <a:lnB>
                      <a:noFill/>
                    </a:lnB>
                  </a:tcPr>
                </a:tc>
                <a:tc>
                  <a:txBody>
                    <a:bodyPr/>
                    <a:lstStyle/>
                    <a:p>
                      <a:pPr algn="ctr"/>
                      <a:r>
                        <a:rPr lang="fr-FR" sz="1400" b="1"/>
                        <a:t>x</a:t>
                      </a:r>
                    </a:p>
                  </a:txBody>
                  <a:tcPr marL="5779" marR="5779" marT="5779" marB="5779" anchor="ctr">
                    <a:lnL>
                      <a:noFill/>
                    </a:lnL>
                    <a:lnR>
                      <a:noFill/>
                    </a:lnR>
                    <a:lnT>
                      <a:noFill/>
                    </a:lnT>
                    <a:lnB>
                      <a:noFill/>
                    </a:lnB>
                  </a:tcPr>
                </a:tc>
                <a:tc>
                  <a:txBody>
                    <a:bodyPr/>
                    <a:lstStyle/>
                    <a:p>
                      <a:pPr algn="ctr"/>
                      <a:r>
                        <a:rPr lang="fr-FR" sz="1400" b="1"/>
                        <a:t>x</a:t>
                      </a:r>
                    </a:p>
                  </a:txBody>
                  <a:tcPr marL="5779" marR="5779" marT="5779" marB="5779" anchor="ctr">
                    <a:lnL>
                      <a:noFill/>
                    </a:lnL>
                    <a:lnR>
                      <a:noFill/>
                    </a:lnR>
                    <a:lnT>
                      <a:noFill/>
                    </a:lnT>
                    <a:lnB>
                      <a:noFill/>
                    </a:lnB>
                  </a:tcPr>
                </a:tc>
                <a:tc>
                  <a:txBody>
                    <a:bodyPr/>
                    <a:lstStyle/>
                    <a:p>
                      <a:pPr algn="ctr"/>
                      <a:r>
                        <a:rPr lang="fr-FR" sz="1400" b="1" dirty="0"/>
                        <a:t>x</a:t>
                      </a:r>
                    </a:p>
                  </a:txBody>
                  <a:tcPr marL="5779" marR="5779" marT="5779" marB="5779" anchor="ctr">
                    <a:lnL>
                      <a:noFill/>
                    </a:lnL>
                    <a:lnR>
                      <a:noFill/>
                    </a:lnR>
                    <a:lnT>
                      <a:noFill/>
                    </a:lnT>
                    <a:lnB>
                      <a:noFill/>
                    </a:lnB>
                  </a:tcPr>
                </a:tc>
              </a:tr>
              <a:tr h="1158164">
                <a:tc>
                  <a:txBody>
                    <a:bodyPr/>
                    <a:lstStyle/>
                    <a:p>
                      <a:pPr algn="ctr"/>
                      <a:r>
                        <a:rPr lang="fr-FR" sz="1400" b="1"/>
                        <a:t>Accélération lorsque le conducteur est sur le point de se faire doubler</a:t>
                      </a:r>
                    </a:p>
                  </a:txBody>
                  <a:tcPr marL="5779" marR="5779" marT="5779" marB="5779" anchor="ctr">
                    <a:lnL>
                      <a:noFill/>
                    </a:lnL>
                    <a:lnR>
                      <a:noFill/>
                    </a:lnR>
                    <a:lnT>
                      <a:noFill/>
                    </a:lnT>
                    <a:lnB>
                      <a:noFill/>
                    </a:lnB>
                  </a:tcPr>
                </a:tc>
                <a:tc>
                  <a:txBody>
                    <a:bodyPr/>
                    <a:lstStyle/>
                    <a:p>
                      <a:pPr algn="ctr"/>
                      <a:r>
                        <a:rPr lang="fr-FR" sz="1400" b="1" dirty="0"/>
                        <a:t>4</a:t>
                      </a:r>
                    </a:p>
                  </a:txBody>
                  <a:tcPr marL="5779" marR="5779" marT="5779" marB="5779" anchor="ctr">
                    <a:lnL>
                      <a:noFill/>
                    </a:lnL>
                    <a:lnR>
                      <a:noFill/>
                    </a:lnR>
                    <a:lnT>
                      <a:noFill/>
                    </a:lnT>
                    <a:lnB>
                      <a:noFill/>
                    </a:lnB>
                  </a:tcPr>
                </a:tc>
                <a:tc>
                  <a:txBody>
                    <a:bodyPr/>
                    <a:lstStyle/>
                    <a:p>
                      <a:pPr algn="ctr"/>
                      <a:r>
                        <a:rPr lang="fr-FR" sz="1400" b="1"/>
                        <a:t>135 €</a:t>
                      </a:r>
                    </a:p>
                  </a:txBody>
                  <a:tcPr marL="5779" marR="5779" marT="5779" marB="5779" anchor="ctr">
                    <a:lnL>
                      <a:noFill/>
                    </a:lnL>
                    <a:lnR>
                      <a:noFill/>
                    </a:lnR>
                    <a:lnT>
                      <a:noFill/>
                    </a:lnT>
                    <a:lnB>
                      <a:noFill/>
                    </a:lnB>
                  </a:tcPr>
                </a:tc>
                <a:tc>
                  <a:txBody>
                    <a:bodyPr/>
                    <a:lstStyle/>
                    <a:p>
                      <a:pPr algn="ctr"/>
                      <a:r>
                        <a:rPr lang="fr-FR" sz="1400" b="1"/>
                        <a:t>3 ans</a:t>
                      </a:r>
                    </a:p>
                  </a:txBody>
                  <a:tcPr marL="5779" marR="5779" marT="5779" marB="5779" anchor="ctr">
                    <a:lnL>
                      <a:noFill/>
                    </a:lnL>
                    <a:lnR>
                      <a:noFill/>
                    </a:lnR>
                    <a:lnT>
                      <a:noFill/>
                    </a:lnT>
                    <a:lnB>
                      <a:noFill/>
                    </a:lnB>
                  </a:tcPr>
                </a:tc>
                <a:tc>
                  <a:txBody>
                    <a:bodyPr/>
                    <a:lstStyle/>
                    <a:p>
                      <a:pPr algn="ctr"/>
                      <a:r>
                        <a:rPr lang="fr-FR" sz="1400" b="1"/>
                        <a:t>2</a:t>
                      </a:r>
                    </a:p>
                  </a:txBody>
                  <a:tcPr marL="5779" marR="5779" marT="5779" marB="5779" anchor="ctr">
                    <a:lnL>
                      <a:noFill/>
                    </a:lnL>
                    <a:lnR>
                      <a:noFill/>
                    </a:lnR>
                    <a:lnT>
                      <a:noFill/>
                    </a:lnT>
                    <a:lnB>
                      <a:noFill/>
                    </a:lnB>
                  </a:tcPr>
                </a:tc>
                <a:tc>
                  <a:txBody>
                    <a:bodyPr/>
                    <a:lstStyle/>
                    <a:p>
                      <a:pPr algn="ctr"/>
                      <a:r>
                        <a:rPr lang="fr-FR" sz="1400" b="1" dirty="0"/>
                        <a:t>x</a:t>
                      </a:r>
                    </a:p>
                  </a:txBody>
                  <a:tcPr marL="5779" marR="5779" marT="5779" marB="5779" anchor="ctr">
                    <a:lnL>
                      <a:noFill/>
                    </a:lnL>
                    <a:lnR>
                      <a:noFill/>
                    </a:lnR>
                    <a:lnT>
                      <a:noFill/>
                    </a:lnT>
                    <a:lnB>
                      <a:noFill/>
                    </a:lnB>
                  </a:tcPr>
                </a:tc>
              </a:tr>
            </a:tbl>
          </a:graphicData>
        </a:graphic>
      </p:graphicFrame>
      <p:sp>
        <p:nvSpPr>
          <p:cNvPr id="5" name="ZoneTexte 4"/>
          <p:cNvSpPr txBox="1"/>
          <p:nvPr/>
        </p:nvSpPr>
        <p:spPr>
          <a:xfrm>
            <a:off x="179512" y="476672"/>
            <a:ext cx="3888432" cy="64633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scene3d>
            <a:camera prst="orthographicFront"/>
            <a:lightRig rig="threePt" dir="t"/>
          </a:scene3d>
          <a:sp3d>
            <a:bevelT/>
          </a:sp3d>
        </p:spPr>
        <p:txBody>
          <a:bodyPr wrap="square" rtlCol="0">
            <a:spAutoFit/>
          </a:bodyPr>
          <a:lstStyle/>
          <a:p>
            <a:pPr algn="ctr"/>
            <a:r>
              <a:rPr lang="fr-FR" dirty="0" smtClean="0">
                <a:solidFill>
                  <a:srgbClr val="C00000"/>
                </a:solidFill>
              </a:rPr>
              <a:t>Le non respect des règles </a:t>
            </a:r>
          </a:p>
          <a:p>
            <a:pPr algn="ctr"/>
            <a:r>
              <a:rPr lang="fr-FR" dirty="0" smtClean="0"/>
              <a:t> exemple : code de la route</a:t>
            </a:r>
          </a:p>
        </p:txBody>
      </p:sp>
      <p:sp>
        <p:nvSpPr>
          <p:cNvPr id="4" name="Espace réservé du numéro de diapositive 3"/>
          <p:cNvSpPr>
            <a:spLocks noGrp="1"/>
          </p:cNvSpPr>
          <p:nvPr>
            <p:ph type="sldNum" sz="quarter" idx="12"/>
          </p:nvPr>
        </p:nvSpPr>
        <p:spPr/>
        <p:txBody>
          <a:bodyPr/>
          <a:lstStyle/>
          <a:p>
            <a:fld id="{943EB1B5-3F48-438E-815F-DF091B21ECDA}" type="slidenum">
              <a:rPr lang="fr-FR" smtClean="0"/>
              <a:pPr/>
              <a:t>18</a:t>
            </a:fld>
            <a:endParaRPr lang="fr-FR" dirty="0"/>
          </a:p>
        </p:txBody>
      </p:sp>
      <p:pic>
        <p:nvPicPr>
          <p:cNvPr id="6" name="Picture 2"/>
          <p:cNvPicPr>
            <a:picLocks noChangeAspect="1" noChangeArrowheads="1"/>
          </p:cNvPicPr>
          <p:nvPr/>
        </p:nvPicPr>
        <p:blipFill>
          <a:blip r:embed="rId2" cstate="print"/>
          <a:srcRect/>
          <a:stretch>
            <a:fillRect/>
          </a:stretch>
        </p:blipFill>
        <p:spPr bwMode="auto">
          <a:xfrm>
            <a:off x="7997747" y="6093296"/>
            <a:ext cx="540795" cy="5760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Rectangle 1"/>
          <p:cNvSpPr/>
          <p:nvPr/>
        </p:nvSpPr>
        <p:spPr>
          <a:xfrm>
            <a:off x="179512" y="2060848"/>
            <a:ext cx="8640960" cy="2031325"/>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a:scene3d>
            <a:camera prst="orthographicFront"/>
            <a:lightRig rig="threePt" dir="t"/>
          </a:scene3d>
          <a:sp3d>
            <a:bevelT/>
          </a:sp3d>
        </p:spPr>
        <p:txBody>
          <a:bodyPr wrap="square">
            <a:spAutoFit/>
          </a:bodyPr>
          <a:lstStyle/>
          <a:p>
            <a:r>
              <a:rPr lang="fr-FR" b="1" dirty="0" smtClean="0"/>
              <a:t>Le non-respect des règles de construction peut engendrer :</a:t>
            </a:r>
          </a:p>
          <a:p>
            <a:pPr>
              <a:buFont typeface="Arial" pitchFamily="34" charset="0"/>
              <a:buChar char="•"/>
            </a:pPr>
            <a:r>
              <a:rPr lang="fr-FR" b="1" dirty="0" smtClean="0">
                <a:solidFill>
                  <a:srgbClr val="C00000"/>
                </a:solidFill>
              </a:rPr>
              <a:t>des risques de perte de vie humaine </a:t>
            </a:r>
            <a:r>
              <a:rPr lang="fr-FR" b="1" dirty="0" smtClean="0"/>
              <a:t>(sécurité incendie, garde-corps,...)</a:t>
            </a:r>
          </a:p>
          <a:p>
            <a:pPr>
              <a:buFont typeface="Arial" pitchFamily="34" charset="0"/>
              <a:buChar char="•"/>
            </a:pPr>
            <a:r>
              <a:rPr lang="fr-FR" b="1" dirty="0" smtClean="0">
                <a:solidFill>
                  <a:srgbClr val="C00000"/>
                </a:solidFill>
              </a:rPr>
              <a:t>une consommation excessive d’énergie </a:t>
            </a:r>
            <a:r>
              <a:rPr lang="fr-FR" b="1" dirty="0" smtClean="0"/>
              <a:t>dans les bâtiments mal isolés </a:t>
            </a:r>
          </a:p>
          <a:p>
            <a:pPr>
              <a:buFont typeface="Arial" pitchFamily="34" charset="0"/>
              <a:buChar char="•"/>
            </a:pPr>
            <a:r>
              <a:rPr lang="fr-FR" b="1" dirty="0" smtClean="0">
                <a:solidFill>
                  <a:srgbClr val="C00000"/>
                </a:solidFill>
              </a:rPr>
              <a:t>des risques d’intoxication </a:t>
            </a:r>
            <a:r>
              <a:rPr lang="fr-FR" b="1" dirty="0" smtClean="0"/>
              <a:t>résultant de défaut de ventilation </a:t>
            </a:r>
          </a:p>
          <a:p>
            <a:pPr>
              <a:buFont typeface="Arial" pitchFamily="34" charset="0"/>
              <a:buChar char="•"/>
            </a:pPr>
            <a:r>
              <a:rPr lang="fr-FR" b="1" dirty="0" smtClean="0">
                <a:solidFill>
                  <a:srgbClr val="C00000"/>
                </a:solidFill>
              </a:rPr>
              <a:t>l’impossibilité de maintenir à domicile des personnes âgées par non-respect de la réglementation en faveur des personnes à mobilité réduite</a:t>
            </a:r>
          </a:p>
          <a:p>
            <a:pPr>
              <a:buFont typeface="Arial" pitchFamily="34" charset="0"/>
              <a:buChar char="•"/>
            </a:pPr>
            <a:r>
              <a:rPr lang="fr-FR" b="1" dirty="0" smtClean="0">
                <a:solidFill>
                  <a:srgbClr val="C00000"/>
                </a:solidFill>
              </a:rPr>
              <a:t>des logements rendus inconfortables </a:t>
            </a:r>
            <a:r>
              <a:rPr lang="fr-FR" b="1" dirty="0" smtClean="0"/>
              <a:t>par défaut d’isolement acoustique</a:t>
            </a:r>
          </a:p>
        </p:txBody>
      </p:sp>
      <p:sp>
        <p:nvSpPr>
          <p:cNvPr id="3" name="ZoneTexte 2"/>
          <p:cNvSpPr txBox="1"/>
          <p:nvPr/>
        </p:nvSpPr>
        <p:spPr>
          <a:xfrm>
            <a:off x="395536" y="476672"/>
            <a:ext cx="8136904" cy="646331"/>
          </a:xfrm>
          <a:prstGeom prst="rect">
            <a:avLst/>
          </a:prstGeom>
          <a:solidFill>
            <a:schemeClr val="accent1">
              <a:lumMod val="40000"/>
              <a:lumOff val="60000"/>
            </a:schemeClr>
          </a:solidFill>
          <a:ln>
            <a:solidFill>
              <a:srgbClr val="002060"/>
            </a:solidFill>
          </a:ln>
          <a:scene3d>
            <a:camera prst="orthographicFront"/>
            <a:lightRig rig="threePt" dir="t"/>
          </a:scene3d>
          <a:sp3d>
            <a:bevelT/>
          </a:sp3d>
        </p:spPr>
        <p:txBody>
          <a:bodyPr wrap="square" rtlCol="0">
            <a:spAutoFit/>
          </a:bodyPr>
          <a:lstStyle/>
          <a:p>
            <a:r>
              <a:rPr lang="fr-FR" dirty="0" smtClean="0"/>
              <a:t>Le non respect des règles : </a:t>
            </a:r>
          </a:p>
          <a:p>
            <a:r>
              <a:rPr lang="fr-FR" dirty="0" smtClean="0"/>
              <a:t>exemple : </a:t>
            </a:r>
            <a:r>
              <a:rPr lang="fr-FR" dirty="0" smtClean="0">
                <a:solidFill>
                  <a:srgbClr val="C00000"/>
                </a:solidFill>
              </a:rPr>
              <a:t>code de la construction et de l’habitation</a:t>
            </a:r>
          </a:p>
        </p:txBody>
      </p:sp>
      <p:sp>
        <p:nvSpPr>
          <p:cNvPr id="4" name="Espace réservé du numéro de diapositive 3"/>
          <p:cNvSpPr>
            <a:spLocks noGrp="1"/>
          </p:cNvSpPr>
          <p:nvPr>
            <p:ph type="sldNum" sz="quarter" idx="12"/>
          </p:nvPr>
        </p:nvSpPr>
        <p:spPr/>
        <p:txBody>
          <a:bodyPr/>
          <a:lstStyle/>
          <a:p>
            <a:fld id="{943EB1B5-3F48-438E-815F-DF091B21ECDA}" type="slidenum">
              <a:rPr lang="fr-FR" smtClean="0"/>
              <a:pPr/>
              <a:t>19</a:t>
            </a:fld>
            <a:endParaRPr lang="fr-FR" dirty="0"/>
          </a:p>
        </p:txBody>
      </p:sp>
      <p:pic>
        <p:nvPicPr>
          <p:cNvPr id="5" name="Picture 2"/>
          <p:cNvPicPr>
            <a:picLocks noChangeAspect="1" noChangeArrowheads="1"/>
          </p:cNvPicPr>
          <p:nvPr/>
        </p:nvPicPr>
        <p:blipFill>
          <a:blip r:embed="rId2" cstate="print"/>
          <a:srcRect/>
          <a:stretch>
            <a:fillRect/>
          </a:stretch>
        </p:blipFill>
        <p:spPr bwMode="auto">
          <a:xfrm>
            <a:off x="7740352" y="5949280"/>
            <a:ext cx="654174" cy="6968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6165304"/>
            <a:ext cx="8496944" cy="288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95536" y="1916832"/>
            <a:ext cx="8352928" cy="4104456"/>
          </a:xfrm>
          <a:solidFill>
            <a:schemeClr val="bg1">
              <a:lumMod val="50000"/>
            </a:schemeClr>
          </a:solidFill>
        </p:spPr>
        <p:txBody>
          <a:bodyPr>
            <a:noAutofit/>
          </a:bodyPr>
          <a:lstStyle/>
          <a:p>
            <a:pPr algn="ctr"/>
            <a:r>
              <a:rPr lang="fr-FR" sz="2800" b="1" dirty="0" smtClean="0">
                <a:ln>
                  <a:noFill/>
                </a:ln>
                <a:solidFill>
                  <a:srgbClr val="C00000"/>
                </a:solidFill>
                <a:effectLst/>
                <a:latin typeface="Arial Narrow" pitchFamily="34" charset="0"/>
              </a:rPr>
              <a:t>Respecter :</a:t>
            </a:r>
            <a:br>
              <a:rPr lang="fr-FR" sz="2800" b="1" dirty="0" smtClean="0">
                <a:ln>
                  <a:noFill/>
                </a:ln>
                <a:solidFill>
                  <a:srgbClr val="C00000"/>
                </a:solidFill>
                <a:effectLst/>
                <a:latin typeface="Arial Narrow" pitchFamily="34" charset="0"/>
              </a:rPr>
            </a:br>
            <a:r>
              <a:rPr lang="fr-FR" sz="2800" b="1" dirty="0" smtClean="0">
                <a:ln>
                  <a:noFill/>
                </a:ln>
                <a:solidFill>
                  <a:srgbClr val="C00000"/>
                </a:solidFill>
                <a:effectLst/>
                <a:latin typeface="Arial Narrow" pitchFamily="34" charset="0"/>
              </a:rPr>
              <a:t>	traiter avec déférence, ne pas violer…</a:t>
            </a:r>
            <a:r>
              <a:rPr lang="fr-FR" b="1" dirty="0" smtClean="0">
                <a:solidFill>
                  <a:schemeClr val="bg1"/>
                </a:solidFill>
                <a:effectLst/>
              </a:rPr>
              <a:t/>
            </a:r>
            <a:br>
              <a:rPr lang="fr-FR" b="1" dirty="0" smtClean="0">
                <a:solidFill>
                  <a:schemeClr val="bg1"/>
                </a:solidFill>
                <a:effectLst/>
              </a:rPr>
            </a:br>
            <a:r>
              <a:rPr lang="fr-FR" sz="2400" dirty="0" smtClean="0">
                <a:ln>
                  <a:noFill/>
                </a:ln>
                <a:solidFill>
                  <a:schemeClr val="tx1"/>
                </a:solidFill>
                <a:effectLst/>
              </a:rPr>
              <a:t>*  respecteR ses parents</a:t>
            </a:r>
            <a:br>
              <a:rPr lang="fr-FR" sz="2400" dirty="0" smtClean="0">
                <a:ln>
                  <a:noFill/>
                </a:ln>
                <a:solidFill>
                  <a:schemeClr val="tx1"/>
                </a:solidFill>
                <a:effectLst/>
              </a:rPr>
            </a:br>
            <a:r>
              <a:rPr lang="fr-FR" sz="2400" dirty="0" smtClean="0">
                <a:ln>
                  <a:noFill/>
                </a:ln>
                <a:solidFill>
                  <a:schemeClr val="tx1"/>
                </a:solidFill>
                <a:effectLst/>
              </a:rPr>
              <a:t>* respecter les limitations de vitesse</a:t>
            </a:r>
            <a:br>
              <a:rPr lang="fr-FR" sz="2400" dirty="0" smtClean="0">
                <a:ln>
                  <a:noFill/>
                </a:ln>
                <a:solidFill>
                  <a:schemeClr val="tx1"/>
                </a:solidFill>
                <a:effectLst/>
              </a:rPr>
            </a:br>
            <a:r>
              <a:rPr lang="fr-FR" sz="2400" dirty="0" smtClean="0">
                <a:ln>
                  <a:noFill/>
                </a:ln>
                <a:solidFill>
                  <a:schemeClr val="tx1"/>
                </a:solidFill>
                <a:effectLst/>
              </a:rPr>
              <a:t>* ils n'avaient pas respecté les consignes de sécurité</a:t>
            </a:r>
            <a:br>
              <a:rPr lang="fr-FR" sz="2400" dirty="0" smtClean="0">
                <a:ln>
                  <a:noFill/>
                </a:ln>
                <a:solidFill>
                  <a:schemeClr val="tx1"/>
                </a:solidFill>
                <a:effectLst/>
              </a:rPr>
            </a:br>
            <a:r>
              <a:rPr lang="fr-FR" sz="2400" dirty="0" smtClean="0">
                <a:ln>
                  <a:noFill/>
                </a:ln>
                <a:solidFill>
                  <a:schemeClr val="tx1"/>
                </a:solidFill>
                <a:effectLst/>
              </a:rPr>
              <a:t>* une loi que peu de gens ont </a:t>
            </a:r>
            <a:r>
              <a:rPr lang="fr-FR" sz="2400" dirty="0" smtClean="0">
                <a:ln>
                  <a:noFill/>
                </a:ln>
                <a:solidFill>
                  <a:schemeClr val="tx1"/>
                </a:solidFill>
                <a:effectLst/>
              </a:rPr>
              <a:t>respectée</a:t>
            </a:r>
            <a:br>
              <a:rPr lang="fr-FR" sz="2400" dirty="0" smtClean="0">
                <a:ln>
                  <a:noFill/>
                </a:ln>
                <a:solidFill>
                  <a:schemeClr val="tx1"/>
                </a:solidFill>
                <a:effectLst/>
              </a:rPr>
            </a:br>
            <a:r>
              <a:rPr lang="fr-FR" sz="2400" dirty="0" smtClean="0">
                <a:ln>
                  <a:noFill/>
                </a:ln>
                <a:solidFill>
                  <a:schemeClr val="tx1"/>
                </a:solidFill>
                <a:effectLst/>
              </a:rPr>
              <a:t>respecter ses camarades</a:t>
            </a:r>
            <a:endParaRPr lang="fr-FR" sz="2400" dirty="0">
              <a:ln>
                <a:noFill/>
              </a:ln>
              <a:solidFill>
                <a:schemeClr val="tx1"/>
              </a:solidFill>
              <a:effectLst/>
            </a:endParaRPr>
          </a:p>
        </p:txBody>
      </p:sp>
      <p:sp>
        <p:nvSpPr>
          <p:cNvPr id="6" name="Espace réservé du numéro de diapositive 5"/>
          <p:cNvSpPr>
            <a:spLocks noGrp="1"/>
          </p:cNvSpPr>
          <p:nvPr>
            <p:ph type="sldNum" sz="quarter" idx="12"/>
          </p:nvPr>
        </p:nvSpPr>
        <p:spPr/>
        <p:txBody>
          <a:bodyPr/>
          <a:lstStyle/>
          <a:p>
            <a:fld id="{943EB1B5-3F48-438E-815F-DF091B21ECDA}" type="slidenum">
              <a:rPr lang="fr-FR" smtClean="0"/>
              <a:pPr/>
              <a:t>2</a:t>
            </a:fld>
            <a:endParaRPr lang="fr-FR" dirty="0"/>
          </a:p>
        </p:txBody>
      </p:sp>
      <p:pic>
        <p:nvPicPr>
          <p:cNvPr id="4" name="Picture 2"/>
          <p:cNvPicPr>
            <a:picLocks noChangeAspect="1" noChangeArrowheads="1"/>
          </p:cNvPicPr>
          <p:nvPr/>
        </p:nvPicPr>
        <p:blipFill>
          <a:blip r:embed="rId2" cstate="print"/>
          <a:srcRect/>
          <a:stretch>
            <a:fillRect/>
          </a:stretch>
        </p:blipFill>
        <p:spPr bwMode="auto">
          <a:xfrm>
            <a:off x="5076056" y="836712"/>
            <a:ext cx="3456384" cy="936104"/>
          </a:xfrm>
          <a:prstGeom prst="rect">
            <a:avLst/>
          </a:prstGeom>
          <a:noFill/>
          <a:ln w="28575">
            <a:solidFill>
              <a:schemeClr val="bg1">
                <a:lumMod val="50000"/>
              </a:schemeClr>
            </a:solidFill>
            <a:miter lim="800000"/>
            <a:headEnd/>
            <a:tailEnd/>
          </a:ln>
        </p:spPr>
      </p:pic>
      <p:sp>
        <p:nvSpPr>
          <p:cNvPr id="1025" name="Rectangle 1"/>
          <p:cNvSpPr>
            <a:spLocks noChangeArrowheads="1"/>
          </p:cNvSpPr>
          <p:nvPr/>
        </p:nvSpPr>
        <p:spPr bwMode="auto">
          <a:xfrm>
            <a:off x="467544" y="908720"/>
            <a:ext cx="4176464" cy="830997"/>
          </a:xfrm>
          <a:prstGeom prst="rect">
            <a:avLst/>
          </a:prstGeom>
          <a:solidFill>
            <a:schemeClr val="bg1">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r>
              <a:rPr lang="fr-FR" sz="2400" b="1" dirty="0" smtClean="0">
                <a:ln w="50800"/>
                <a:solidFill>
                  <a:schemeClr val="bg1"/>
                </a:solidFill>
              </a:rPr>
              <a:t>RESPECTER</a:t>
            </a:r>
          </a:p>
          <a:p>
            <a:r>
              <a:rPr lang="fr-FR" sz="2400" b="1" dirty="0" smtClean="0">
                <a:ln w="50800"/>
                <a:solidFill>
                  <a:srgbClr val="C00000"/>
                </a:solidFill>
              </a:rPr>
              <a:t>DEFINITION</a:t>
            </a:r>
            <a:endParaRPr lang="fr-FR" sz="2400" b="1" dirty="0">
              <a:ln w="50800"/>
              <a:solidFill>
                <a:srgbClr val="C0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7884368" y="5949280"/>
            <a:ext cx="726182" cy="6968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31747" name="Rectangle 3"/>
          <p:cNvSpPr>
            <a:spLocks noChangeArrowheads="1"/>
          </p:cNvSpPr>
          <p:nvPr/>
        </p:nvSpPr>
        <p:spPr bwMode="auto">
          <a:xfrm>
            <a:off x="611560" y="918592"/>
            <a:ext cx="7776864" cy="5016758"/>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Risque incendie : des exigences renforcées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Un nouveau décret prévoit l'établissement d'instructions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d'évacuation du personnel dans les établissements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de moins de 50 personnes et une obligation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d'information renforcée des travailleurs sur le risque incendie. </a:t>
            </a:r>
            <a:endParaRPr kumimoji="0" lang="fr-FR"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De nouvelles exigences s'appliquent aux établissements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où peuvent se trouver occupées ou réunies moins de 50 personnes.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charset="0"/>
              </a:rPr>
              <a:t>L'article R. 4227-37 du Code du travail </a:t>
            </a:r>
            <a:r>
              <a:rPr kumimoji="0" lang="fr-FR" sz="1600" b="0" i="0" u="none" strike="noStrike" cap="none" normalizeH="0" baseline="0" dirty="0" smtClean="0">
                <a:ln>
                  <a:noFill/>
                </a:ln>
                <a:solidFill>
                  <a:schemeClr val="tx1"/>
                </a:solidFill>
                <a:effectLst/>
                <a:latin typeface="Arial" charset="0"/>
              </a:rPr>
              <a:t>prévoit désormais 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dans ces établissements, des instructions permettant d'assurer l'évacuation rapide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des personnes doivent être établies.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charset="0"/>
              </a:rPr>
              <a:t>L'article R. 4141-3-1 du Code du travail </a:t>
            </a:r>
            <a:r>
              <a:rPr kumimoji="0" lang="fr-FR" sz="1600" b="0" i="0" u="none" strike="noStrike" cap="none" normalizeH="0" baseline="0" dirty="0" smtClean="0">
                <a:ln>
                  <a:noFill/>
                </a:ln>
                <a:solidFill>
                  <a:schemeClr val="tx1"/>
                </a:solidFill>
                <a:effectLst/>
                <a:latin typeface="Arial" charset="0"/>
              </a:rPr>
              <a:t>relatif à l'obligation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d'information sur les risques pour la santé et la sécurité des travailleurs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est modifié en conséquence. Il prévoit que l'employeur informe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les travailleurs sur les instructions établies conformément à la disposition susvisée.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Pour les établissements où peuvent se trouver occupés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ou réunis habituellement plus de 50 personnes, ainsi que dans ceux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où sont manipulées et mises en œuvre des matières inflammables,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charset="0"/>
              </a:rPr>
              <a:t>les règles relatives à l'établissement et l'affichage d'une consigne de sécurité incendie sont inchangées. …. </a:t>
            </a:r>
          </a:p>
        </p:txBody>
      </p:sp>
      <p:pic>
        <p:nvPicPr>
          <p:cNvPr id="31748" name="Picture 4" descr="Risque incendie : des exigences renforcées"/>
          <p:cNvPicPr>
            <a:picLocks noChangeAspect="1" noChangeArrowheads="1"/>
          </p:cNvPicPr>
          <p:nvPr/>
        </p:nvPicPr>
        <p:blipFill>
          <a:blip r:embed="rId2" cstate="print"/>
          <a:srcRect/>
          <a:stretch>
            <a:fillRect/>
          </a:stretch>
        </p:blipFill>
        <p:spPr bwMode="auto">
          <a:xfrm>
            <a:off x="7020272" y="1556792"/>
            <a:ext cx="1428750" cy="952500"/>
          </a:xfrm>
          <a:prstGeom prst="rect">
            <a:avLst/>
          </a:prstGeom>
          <a:noFill/>
        </p:spPr>
      </p:pic>
      <p:sp>
        <p:nvSpPr>
          <p:cNvPr id="5" name="Espace réservé du numéro de diapositive 4"/>
          <p:cNvSpPr>
            <a:spLocks noGrp="1"/>
          </p:cNvSpPr>
          <p:nvPr>
            <p:ph type="sldNum" sz="quarter" idx="12"/>
          </p:nvPr>
        </p:nvSpPr>
        <p:spPr/>
        <p:txBody>
          <a:bodyPr/>
          <a:lstStyle/>
          <a:p>
            <a:fld id="{943EB1B5-3F48-438E-815F-DF091B21ECDA}" type="slidenum">
              <a:rPr lang="fr-FR" smtClean="0"/>
              <a:pPr/>
              <a:t>20</a:t>
            </a:fld>
            <a:endParaRPr lang="fr-FR" dirty="0"/>
          </a:p>
        </p:txBody>
      </p:sp>
      <p:sp>
        <p:nvSpPr>
          <p:cNvPr id="6" name="Rectangle 5"/>
          <p:cNvSpPr/>
          <p:nvPr/>
        </p:nvSpPr>
        <p:spPr>
          <a:xfrm>
            <a:off x="611560" y="332656"/>
            <a:ext cx="4032448" cy="369332"/>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a:scene3d>
            <a:camera prst="orthographicFront"/>
            <a:lightRig rig="threePt" dir="t"/>
          </a:scene3d>
          <a:sp3d>
            <a:bevelT/>
          </a:sp3d>
        </p:spPr>
        <p:txBody>
          <a:bodyPr wrap="square">
            <a:spAutoFit/>
          </a:bodyPr>
          <a:lstStyle/>
          <a:p>
            <a:r>
              <a:rPr lang="fr-FR" b="1" dirty="0" smtClean="0"/>
              <a:t>Le respect des règles et consignes : </a:t>
            </a:r>
          </a:p>
        </p:txBody>
      </p:sp>
      <p:pic>
        <p:nvPicPr>
          <p:cNvPr id="7" name="Picture 2"/>
          <p:cNvPicPr>
            <a:picLocks noChangeAspect="1" noChangeArrowheads="1"/>
          </p:cNvPicPr>
          <p:nvPr/>
        </p:nvPicPr>
        <p:blipFill>
          <a:blip r:embed="rId3" cstate="print"/>
          <a:srcRect/>
          <a:stretch>
            <a:fillRect/>
          </a:stretch>
        </p:blipFill>
        <p:spPr bwMode="auto">
          <a:xfrm>
            <a:off x="7853731" y="6093296"/>
            <a:ext cx="540795" cy="576064"/>
          </a:xfrm>
          <a:prstGeom prst="rect">
            <a:avLst/>
          </a:prstGeom>
          <a:noFill/>
          <a:ln w="9525">
            <a:noFill/>
            <a:miter lim="800000"/>
            <a:headEnd/>
            <a:tailEnd/>
          </a:ln>
        </p:spPr>
      </p:pic>
      <p:pic>
        <p:nvPicPr>
          <p:cNvPr id="31746" name="Picture 2" descr="Risque incendie : des exigences renforcées"/>
          <p:cNvPicPr>
            <a:picLocks noChangeAspect="1" noChangeArrowheads="1"/>
          </p:cNvPicPr>
          <p:nvPr/>
        </p:nvPicPr>
        <p:blipFill>
          <a:blip r:embed="rId2" cstate="print"/>
          <a:srcRect/>
          <a:stretch>
            <a:fillRect/>
          </a:stretch>
        </p:blipFill>
        <p:spPr bwMode="auto">
          <a:xfrm>
            <a:off x="7452320" y="4869160"/>
            <a:ext cx="1428750" cy="952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43EB1B5-3F48-438E-815F-DF091B21ECDA}" type="slidenum">
              <a:rPr lang="fr-FR" smtClean="0"/>
              <a:pPr/>
              <a:t>21</a:t>
            </a:fld>
            <a:endParaRPr lang="fr-FR" dirty="0"/>
          </a:p>
        </p:txBody>
      </p:sp>
      <p:graphicFrame>
        <p:nvGraphicFramePr>
          <p:cNvPr id="3" name="Tableau 2"/>
          <p:cNvGraphicFramePr>
            <a:graphicFrameLocks noGrp="1"/>
          </p:cNvGraphicFramePr>
          <p:nvPr/>
        </p:nvGraphicFramePr>
        <p:xfrm>
          <a:off x="467544" y="908720"/>
          <a:ext cx="7848872" cy="5472608"/>
        </p:xfrm>
        <a:graphic>
          <a:graphicData uri="http://schemas.openxmlformats.org/drawingml/2006/table">
            <a:tbl>
              <a:tblPr/>
              <a:tblGrid>
                <a:gridCol w="7848872"/>
              </a:tblGrid>
              <a:tr h="5472608">
                <a:tc>
                  <a:txBody>
                    <a:bodyPr/>
                    <a:lstStyle/>
                    <a:p>
                      <a:pPr algn="l">
                        <a:spcAft>
                          <a:spcPts val="0"/>
                        </a:spcAft>
                      </a:pPr>
                      <a:r>
                        <a:rPr lang="fr-FR" sz="1400" spc="5" dirty="0">
                          <a:solidFill>
                            <a:srgbClr val="C00000"/>
                          </a:solidFill>
                          <a:latin typeface="Arial Rounded MT Bold"/>
                          <a:ea typeface="Times New Roman"/>
                        </a:rPr>
                        <a:t>CHAPITRE II</a:t>
                      </a:r>
                      <a:r>
                        <a:rPr lang="fr-FR" sz="1400" spc="5" dirty="0">
                          <a:solidFill>
                            <a:srgbClr val="000000"/>
                          </a:solidFill>
                          <a:latin typeface="Arial Rounded MT Bold"/>
                          <a:ea typeface="Times New Roman"/>
                        </a:rPr>
                        <a:t/>
                      </a:r>
                      <a:br>
                        <a:rPr lang="fr-FR" sz="1400" spc="5" dirty="0">
                          <a:solidFill>
                            <a:srgbClr val="000000"/>
                          </a:solidFill>
                          <a:latin typeface="Arial Rounded MT Bold"/>
                          <a:ea typeface="Times New Roman"/>
                        </a:rPr>
                      </a:br>
                      <a:r>
                        <a:rPr lang="fr-FR" sz="1400" b="1" spc="-10" dirty="0">
                          <a:solidFill>
                            <a:srgbClr val="000000"/>
                          </a:solidFill>
                          <a:latin typeface="Arial Rounded MT Bold"/>
                          <a:ea typeface="Times New Roman"/>
                        </a:rPr>
                        <a:t>Usage des locaux d'habitation.</a:t>
                      </a:r>
                      <a:br>
                        <a:rPr lang="fr-FR" sz="1400" b="1" spc="-10" dirty="0">
                          <a:solidFill>
                            <a:srgbClr val="000000"/>
                          </a:solidFill>
                          <a:latin typeface="Arial Rounded MT Bold"/>
                          <a:ea typeface="Times New Roman"/>
                        </a:rPr>
                      </a:br>
                      <a:r>
                        <a:rPr lang="fr-FR" sz="1400" b="1" spc="-15" dirty="0">
                          <a:solidFill>
                            <a:srgbClr val="C00000"/>
                          </a:solidFill>
                          <a:latin typeface="Arial Rounded MT Bold"/>
                          <a:ea typeface="Times New Roman"/>
                        </a:rPr>
                        <a:t>Section 1.</a:t>
                      </a:r>
                      <a:r>
                        <a:rPr lang="fr-FR" sz="1400" b="1" spc="-15" dirty="0">
                          <a:solidFill>
                            <a:srgbClr val="000000"/>
                          </a:solidFill>
                          <a:latin typeface="Arial Rounded MT Bold"/>
                          <a:ea typeface="Times New Roman"/>
                        </a:rPr>
                        <a:t/>
                      </a:r>
                      <a:br>
                        <a:rPr lang="fr-FR" sz="1400" b="1" spc="-15" dirty="0">
                          <a:solidFill>
                            <a:srgbClr val="000000"/>
                          </a:solidFill>
                          <a:latin typeface="Arial Rounded MT Bold"/>
                          <a:ea typeface="Times New Roman"/>
                        </a:rPr>
                      </a:br>
                      <a:r>
                        <a:rPr lang="fr-FR" sz="1400" b="1" spc="-10" dirty="0">
                          <a:solidFill>
                            <a:srgbClr val="000000"/>
                          </a:solidFill>
                          <a:latin typeface="Arial Rounded MT Bold"/>
                          <a:ea typeface="Times New Roman"/>
                        </a:rPr>
                        <a:t>ENTRETIEN ET UTILISATION DES LOCAUX.</a:t>
                      </a:r>
                      <a:br>
                        <a:rPr lang="fr-FR" sz="1400" b="1" spc="-10" dirty="0">
                          <a:solidFill>
                            <a:srgbClr val="000000"/>
                          </a:solidFill>
                          <a:latin typeface="Arial Rounded MT Bold"/>
                          <a:ea typeface="Times New Roman"/>
                        </a:rPr>
                      </a:br>
                      <a:r>
                        <a:rPr lang="fr-FR" sz="1400" b="1" spc="-10" dirty="0">
                          <a:solidFill>
                            <a:srgbClr val="C00000"/>
                          </a:solidFill>
                          <a:latin typeface="Arial Rounded MT Bold"/>
                          <a:ea typeface="Times New Roman"/>
                        </a:rPr>
                        <a:t>Article 23.</a:t>
                      </a:r>
                      <a:r>
                        <a:rPr lang="fr-FR" sz="1400" b="1" spc="-10" dirty="0">
                          <a:solidFill>
                            <a:srgbClr val="000000"/>
                          </a:solidFill>
                          <a:latin typeface="Arial Rounded MT Bold"/>
                          <a:ea typeface="Times New Roman"/>
                        </a:rPr>
                        <a:t/>
                      </a:r>
                      <a:br>
                        <a:rPr lang="fr-FR" sz="1400" b="1" spc="-10" dirty="0">
                          <a:solidFill>
                            <a:srgbClr val="000000"/>
                          </a:solidFill>
                          <a:latin typeface="Arial Rounded MT Bold"/>
                          <a:ea typeface="Times New Roman"/>
                        </a:rPr>
                      </a:br>
                      <a:r>
                        <a:rPr lang="fr-FR" sz="1400" b="1" i="0" spc="10" dirty="0">
                          <a:solidFill>
                            <a:srgbClr val="000000"/>
                          </a:solidFill>
                          <a:latin typeface="+mj-lt"/>
                          <a:ea typeface="Times New Roman"/>
                        </a:rPr>
                        <a:t>Propreté des locaux communs et particuliers.</a:t>
                      </a:r>
                      <a:endParaRPr lang="fr-FR" sz="1400" b="1" i="0" dirty="0">
                        <a:solidFill>
                          <a:srgbClr val="000000"/>
                        </a:solidFill>
                        <a:latin typeface="+mj-lt"/>
                        <a:ea typeface="Times New Roman"/>
                      </a:endParaRPr>
                    </a:p>
                    <a:p>
                      <a:pPr indent="365760" algn="l">
                        <a:spcAft>
                          <a:spcPts val="0"/>
                        </a:spcAft>
                      </a:pPr>
                      <a:r>
                        <a:rPr lang="fr-FR" sz="1400" b="1" spc="-15" dirty="0">
                          <a:solidFill>
                            <a:srgbClr val="000000"/>
                          </a:solidFill>
                          <a:latin typeface="+mj-lt"/>
                          <a:ea typeface="Times New Roman"/>
                        </a:rPr>
                        <a:t>Les habitations et leurs dépendances doivent être tenues, </a:t>
                      </a:r>
                      <a:r>
                        <a:rPr lang="fr-FR" sz="1400" b="1" spc="25" dirty="0">
                          <a:solidFill>
                            <a:srgbClr val="000000"/>
                          </a:solidFill>
                          <a:latin typeface="+mj-lt"/>
                          <a:ea typeface="Times New Roman"/>
                        </a:rPr>
                        <a:t>tant à l'intérieur qu'à l'extérieur, </a:t>
                      </a:r>
                      <a:r>
                        <a:rPr lang="fr-FR" sz="1400" b="1" dirty="0" smtClean="0">
                          <a:solidFill>
                            <a:srgbClr val="000000"/>
                          </a:solidFill>
                          <a:latin typeface="+mj-lt"/>
                          <a:ea typeface="Times New Roman"/>
                        </a:rPr>
                        <a:t>dans </a:t>
                      </a:r>
                      <a:r>
                        <a:rPr lang="fr-FR" sz="1400" b="1" dirty="0">
                          <a:solidFill>
                            <a:srgbClr val="000000"/>
                          </a:solidFill>
                          <a:latin typeface="+mj-lt"/>
                          <a:ea typeface="Times New Roman"/>
                        </a:rPr>
                        <a:t>un état constant de propreté.</a:t>
                      </a:r>
                    </a:p>
                    <a:p>
                      <a:pPr algn="l">
                        <a:spcAft>
                          <a:spcPts val="0"/>
                        </a:spcAft>
                      </a:pPr>
                      <a:r>
                        <a:rPr lang="fr-FR" sz="1400" b="1" spc="5" dirty="0" smtClean="0">
                          <a:solidFill>
                            <a:srgbClr val="C00000"/>
                          </a:solidFill>
                          <a:latin typeface="Arial Rounded MT Bold"/>
                          <a:ea typeface="Times New Roman"/>
                        </a:rPr>
                        <a:t> 23.I</a:t>
                      </a:r>
                      <a:r>
                        <a:rPr lang="fr-FR" sz="1400" b="1" spc="5" dirty="0">
                          <a:solidFill>
                            <a:srgbClr val="C00000"/>
                          </a:solidFill>
                          <a:latin typeface="Arial Rounded MT Bold"/>
                          <a:ea typeface="Times New Roman"/>
                        </a:rPr>
                        <a:t>. Locaux d'habitation.</a:t>
                      </a:r>
                      <a:endParaRPr lang="fr-FR" sz="1400" b="1" dirty="0">
                        <a:solidFill>
                          <a:srgbClr val="C00000"/>
                        </a:solidFill>
                        <a:latin typeface="Times New Roman"/>
                        <a:ea typeface="Times New Roman"/>
                      </a:endParaRPr>
                    </a:p>
                    <a:p>
                      <a:pPr marL="34925" indent="-34925" algn="l">
                        <a:spcAft>
                          <a:spcPts val="0"/>
                        </a:spcAft>
                      </a:pPr>
                      <a:r>
                        <a:rPr lang="fr-FR" sz="1400" b="1" spc="5" dirty="0" smtClean="0">
                          <a:solidFill>
                            <a:srgbClr val="000000"/>
                          </a:solidFill>
                          <a:latin typeface="Arial Narrow"/>
                          <a:ea typeface="Times New Roman"/>
                        </a:rPr>
                        <a:t> Dans </a:t>
                      </a:r>
                      <a:r>
                        <a:rPr lang="fr-FR" sz="1400" b="1" spc="5" dirty="0">
                          <a:solidFill>
                            <a:srgbClr val="000000"/>
                          </a:solidFill>
                          <a:latin typeface="Arial Narrow"/>
                          <a:ea typeface="Times New Roman"/>
                        </a:rPr>
                        <a:t>chaque immeuble, le mode de vie des occupants des logements ne doit pas être </a:t>
                      </a:r>
                      <a:r>
                        <a:rPr lang="fr-FR" sz="1400" b="1" spc="-10" dirty="0">
                          <a:solidFill>
                            <a:srgbClr val="000000"/>
                          </a:solidFill>
                          <a:latin typeface="Arial Narrow"/>
                          <a:ea typeface="Times New Roman"/>
                        </a:rPr>
                        <a:t>la cause </a:t>
                      </a:r>
                      <a:endParaRPr lang="fr-FR" sz="1400" b="1" spc="-10" dirty="0" smtClean="0">
                        <a:solidFill>
                          <a:srgbClr val="000000"/>
                        </a:solidFill>
                        <a:latin typeface="Arial Narrow"/>
                        <a:ea typeface="Times New Roman"/>
                      </a:endParaRPr>
                    </a:p>
                    <a:p>
                      <a:pPr marL="34925" indent="-34925" algn="l">
                        <a:spcAft>
                          <a:spcPts val="0"/>
                        </a:spcAft>
                      </a:pPr>
                      <a:r>
                        <a:rPr lang="fr-FR" sz="1400" b="1" spc="-20" dirty="0" smtClean="0">
                          <a:solidFill>
                            <a:srgbClr val="000000"/>
                          </a:solidFill>
                          <a:latin typeface="Arial Narrow"/>
                          <a:ea typeface="Times New Roman"/>
                        </a:rPr>
                        <a:t>d'une </a:t>
                      </a:r>
                      <a:r>
                        <a:rPr lang="fr-FR" sz="1400" b="1" spc="-20" dirty="0">
                          <a:solidFill>
                            <a:srgbClr val="000000"/>
                          </a:solidFill>
                          <a:latin typeface="Arial Narrow"/>
                          <a:ea typeface="Times New Roman"/>
                        </a:rPr>
                        <a:t>dégradation des bâtiments ou de la création de conditions d'occupation contraires </a:t>
                      </a:r>
                      <a:r>
                        <a:rPr lang="fr-FR" sz="1400" b="1" spc="-10" dirty="0">
                          <a:solidFill>
                            <a:srgbClr val="000000"/>
                          </a:solidFill>
                          <a:latin typeface="Arial Narrow"/>
                          <a:ea typeface="Times New Roman"/>
                        </a:rPr>
                        <a:t>à la santé.</a:t>
                      </a:r>
                      <a:endParaRPr lang="fr-FR" sz="1400" b="1" dirty="0">
                        <a:solidFill>
                          <a:srgbClr val="000000"/>
                        </a:solidFill>
                        <a:latin typeface="Times New Roman"/>
                        <a:ea typeface="Times New Roman"/>
                      </a:endParaRPr>
                    </a:p>
                    <a:p>
                      <a:pPr marL="34925" indent="-34925" algn="l">
                        <a:spcAft>
                          <a:spcPts val="0"/>
                        </a:spcAft>
                      </a:pPr>
                      <a:r>
                        <a:rPr lang="fr-FR" sz="1400" b="1" dirty="0" smtClean="0">
                          <a:solidFill>
                            <a:srgbClr val="000000"/>
                          </a:solidFill>
                          <a:latin typeface="Arial Narrow"/>
                          <a:ea typeface="Times New Roman"/>
                        </a:rPr>
                        <a:t>Tout </a:t>
                      </a:r>
                      <a:r>
                        <a:rPr lang="fr-FR" sz="1400" b="1" dirty="0">
                          <a:solidFill>
                            <a:srgbClr val="000000"/>
                          </a:solidFill>
                          <a:latin typeface="Arial Narrow"/>
                          <a:ea typeface="Times New Roman"/>
                        </a:rPr>
                        <a:t>ce qui peut être source d'humidité et de condensation excessives doit être, </a:t>
                      </a:r>
                      <a:r>
                        <a:rPr lang="fr-FR" sz="1400" b="1" spc="-5" dirty="0">
                          <a:solidFill>
                            <a:srgbClr val="000000"/>
                          </a:solidFill>
                          <a:latin typeface="Arial Narrow"/>
                          <a:ea typeface="Times New Roman"/>
                        </a:rPr>
                        <a:t>en particulier, </a:t>
                      </a:r>
                      <a:r>
                        <a:rPr lang="fr-FR" sz="1400" b="1" spc="-20" dirty="0">
                          <a:solidFill>
                            <a:srgbClr val="000000"/>
                          </a:solidFill>
                          <a:latin typeface="Arial Narrow"/>
                          <a:ea typeface="Times New Roman"/>
                        </a:rPr>
                        <a:t>évité. </a:t>
                      </a:r>
                      <a:r>
                        <a:rPr lang="fr-FR" sz="1400" b="1" spc="-20" dirty="0" smtClean="0">
                          <a:solidFill>
                            <a:srgbClr val="000000"/>
                          </a:solidFill>
                          <a:latin typeface="Arial Narrow"/>
                          <a:ea typeface="Times New Roman"/>
                        </a:rPr>
                        <a:t>      </a:t>
                      </a:r>
                    </a:p>
                    <a:p>
                      <a:pPr marL="34925" indent="-34925" algn="l">
                        <a:spcAft>
                          <a:spcPts val="0"/>
                        </a:spcAft>
                      </a:pPr>
                      <a:r>
                        <a:rPr lang="fr-FR" sz="1400" b="1" spc="-20" dirty="0" smtClean="0">
                          <a:solidFill>
                            <a:srgbClr val="000000"/>
                          </a:solidFill>
                          <a:latin typeface="Arial Narrow"/>
                          <a:ea typeface="Times New Roman"/>
                        </a:rPr>
                        <a:t> Le </a:t>
                      </a:r>
                      <a:r>
                        <a:rPr lang="fr-FR" sz="1400" b="1" spc="-20" dirty="0">
                          <a:solidFill>
                            <a:srgbClr val="000000"/>
                          </a:solidFill>
                          <a:latin typeface="Arial Narrow"/>
                          <a:ea typeface="Times New Roman"/>
                        </a:rPr>
                        <a:t>renouvellement de l'air doit être assuré et les orifices de ventilation non obturés.</a:t>
                      </a:r>
                      <a:endParaRPr lang="fr-FR" sz="1400" b="1" dirty="0">
                        <a:solidFill>
                          <a:srgbClr val="000000"/>
                        </a:solidFill>
                        <a:latin typeface="Times New Roman"/>
                        <a:ea typeface="Times New Roman"/>
                      </a:endParaRPr>
                    </a:p>
                    <a:p>
                      <a:pPr marL="34925" indent="-34925" algn="l">
                        <a:spcAft>
                          <a:spcPts val="0"/>
                        </a:spcAft>
                      </a:pPr>
                      <a:r>
                        <a:rPr lang="fr-FR" sz="1400" b="1" spc="25" dirty="0" smtClean="0">
                          <a:solidFill>
                            <a:srgbClr val="000000"/>
                          </a:solidFill>
                          <a:latin typeface="Arial Narrow"/>
                          <a:ea typeface="Times New Roman"/>
                        </a:rPr>
                        <a:t> Dans </a:t>
                      </a:r>
                      <a:r>
                        <a:rPr lang="fr-FR" sz="1400" b="1" spc="25" dirty="0">
                          <a:solidFill>
                            <a:srgbClr val="000000"/>
                          </a:solidFill>
                          <a:latin typeface="Arial Narrow"/>
                          <a:ea typeface="Times New Roman"/>
                        </a:rPr>
                        <a:t>le même souci d'hygiène et de salubrité, il ne doit pas être créé d'obstacles permanents </a:t>
                      </a:r>
                      <a:endParaRPr lang="fr-FR" sz="1400" b="1" spc="25" dirty="0" smtClean="0">
                        <a:solidFill>
                          <a:srgbClr val="000000"/>
                        </a:solidFill>
                        <a:latin typeface="Arial Narrow"/>
                        <a:ea typeface="Times New Roman"/>
                      </a:endParaRPr>
                    </a:p>
                    <a:p>
                      <a:pPr marL="34925" indent="-34925" algn="l">
                        <a:spcAft>
                          <a:spcPts val="0"/>
                        </a:spcAft>
                      </a:pPr>
                      <a:r>
                        <a:rPr lang="fr-FR" sz="1400" b="1" spc="-10" dirty="0" smtClean="0">
                          <a:solidFill>
                            <a:srgbClr val="000000"/>
                          </a:solidFill>
                          <a:latin typeface="Arial Narrow"/>
                          <a:ea typeface="Times New Roman"/>
                        </a:rPr>
                        <a:t>à </a:t>
                      </a:r>
                      <a:r>
                        <a:rPr lang="fr-FR" sz="1400" b="1" spc="-25" dirty="0">
                          <a:solidFill>
                            <a:srgbClr val="000000"/>
                          </a:solidFill>
                          <a:latin typeface="Arial Narrow"/>
                          <a:ea typeface="Times New Roman"/>
                        </a:rPr>
                        <a:t>la pénétration de l'air, de la lumière et des radiations solaires dans les logements. </a:t>
                      </a:r>
                      <a:endParaRPr lang="fr-FR" sz="1400" b="1" spc="-25" dirty="0" smtClean="0">
                        <a:solidFill>
                          <a:srgbClr val="000000"/>
                        </a:solidFill>
                        <a:latin typeface="Arial Narrow"/>
                        <a:ea typeface="Times New Roman"/>
                      </a:endParaRPr>
                    </a:p>
                    <a:p>
                      <a:pPr marL="34925" indent="-34925" algn="l">
                        <a:spcAft>
                          <a:spcPts val="0"/>
                        </a:spcAft>
                      </a:pPr>
                      <a:r>
                        <a:rPr lang="fr-FR" sz="1400" b="1" spc="-25" dirty="0" smtClean="0">
                          <a:solidFill>
                            <a:srgbClr val="000000"/>
                          </a:solidFill>
                          <a:latin typeface="Arial Narrow"/>
                          <a:ea typeface="Times New Roman"/>
                        </a:rPr>
                        <a:t>  Les </a:t>
                      </a:r>
                      <a:r>
                        <a:rPr lang="fr-FR" sz="1400" b="1" spc="-25" dirty="0">
                          <a:solidFill>
                            <a:srgbClr val="000000"/>
                          </a:solidFill>
                          <a:latin typeface="Arial Narrow"/>
                          <a:ea typeface="Times New Roman"/>
                        </a:rPr>
                        <a:t>arbres situés à </a:t>
                      </a:r>
                      <a:r>
                        <a:rPr lang="fr-FR" sz="1400" b="1" spc="-10" dirty="0">
                          <a:solidFill>
                            <a:srgbClr val="000000"/>
                          </a:solidFill>
                          <a:latin typeface="Arial Narrow"/>
                          <a:ea typeface="Times New Roman"/>
                        </a:rPr>
                        <a:t>proximité des fenêtres doivent être élagués en tant que de besoin.</a:t>
                      </a:r>
                      <a:endParaRPr lang="fr-FR" sz="1400" b="1" dirty="0">
                        <a:solidFill>
                          <a:srgbClr val="000000"/>
                        </a:solidFill>
                        <a:latin typeface="Times New Roman"/>
                        <a:ea typeface="Times New Roman"/>
                      </a:endParaRPr>
                    </a:p>
                    <a:p>
                      <a:pPr marL="34925" indent="-34925" algn="l">
                        <a:spcAft>
                          <a:spcPts val="0"/>
                        </a:spcAft>
                      </a:pPr>
                      <a:r>
                        <a:rPr lang="fr-FR" sz="1400" b="1" spc="-15" dirty="0" smtClean="0">
                          <a:solidFill>
                            <a:srgbClr val="000000"/>
                          </a:solidFill>
                          <a:latin typeface="Arial Narrow"/>
                          <a:ea typeface="Times New Roman"/>
                        </a:rPr>
                        <a:t> Dans </a:t>
                      </a:r>
                      <a:r>
                        <a:rPr lang="fr-FR" sz="1400" b="1" spc="-15" dirty="0">
                          <a:solidFill>
                            <a:srgbClr val="000000"/>
                          </a:solidFill>
                          <a:latin typeface="Arial Narrow"/>
                          <a:ea typeface="Times New Roman"/>
                        </a:rPr>
                        <a:t>les logements et leurs dépendances, tout occupant ne doit entreposer ou accumuler ni </a:t>
                      </a:r>
                      <a:r>
                        <a:rPr lang="fr-FR" sz="1400" b="1" spc="-10" dirty="0">
                          <a:solidFill>
                            <a:srgbClr val="000000"/>
                          </a:solidFill>
                          <a:latin typeface="Arial Narrow"/>
                          <a:ea typeface="Times New Roman"/>
                        </a:rPr>
                        <a:t>détritus, </a:t>
                      </a:r>
                      <a:endParaRPr lang="fr-FR" sz="1400" b="1" spc="-10" dirty="0" smtClean="0">
                        <a:solidFill>
                          <a:srgbClr val="000000"/>
                        </a:solidFill>
                        <a:latin typeface="Arial Narrow"/>
                        <a:ea typeface="Times New Roman"/>
                      </a:endParaRPr>
                    </a:p>
                    <a:p>
                      <a:pPr marL="34925" indent="-34925" algn="l">
                        <a:spcAft>
                          <a:spcPts val="0"/>
                        </a:spcAft>
                      </a:pPr>
                      <a:r>
                        <a:rPr lang="fr-FR" sz="1400" b="1" spc="-10" dirty="0" smtClean="0">
                          <a:solidFill>
                            <a:srgbClr val="000000"/>
                          </a:solidFill>
                          <a:latin typeface="Arial Narrow"/>
                          <a:ea typeface="Times New Roman"/>
                        </a:rPr>
                        <a:t>ni </a:t>
                      </a:r>
                      <a:r>
                        <a:rPr lang="fr-FR" sz="1400" b="1" spc="-10" dirty="0">
                          <a:solidFill>
                            <a:srgbClr val="000000"/>
                          </a:solidFill>
                          <a:latin typeface="Arial Narrow"/>
                          <a:ea typeface="Times New Roman"/>
                        </a:rPr>
                        <a:t>déjections</a:t>
                      </a:r>
                      <a:r>
                        <a:rPr lang="fr-FR" sz="1400" b="1" spc="-10" dirty="0" smtClean="0">
                          <a:solidFill>
                            <a:srgbClr val="000000"/>
                          </a:solidFill>
                          <a:latin typeface="Arial Narrow"/>
                          <a:ea typeface="Times New Roman"/>
                        </a:rPr>
                        <a:t>, ni </a:t>
                      </a:r>
                      <a:r>
                        <a:rPr lang="fr-FR" sz="1400" b="1" spc="-10" dirty="0">
                          <a:solidFill>
                            <a:srgbClr val="000000"/>
                          </a:solidFill>
                          <a:latin typeface="Arial Narrow"/>
                          <a:ea typeface="Times New Roman"/>
                        </a:rPr>
                        <a:t>objets ou substances diverses pouvant attirer et faire proliférer insectes, </a:t>
                      </a:r>
                      <a:r>
                        <a:rPr lang="fr-FR" sz="1400" b="1" spc="35" dirty="0">
                          <a:solidFill>
                            <a:srgbClr val="000000"/>
                          </a:solidFill>
                          <a:latin typeface="Arial Narrow"/>
                          <a:ea typeface="Times New Roman"/>
                        </a:rPr>
                        <a:t>vermine et rongeurs </a:t>
                      </a:r>
                      <a:endParaRPr lang="fr-FR" sz="1400" b="1" spc="35" dirty="0" smtClean="0">
                        <a:solidFill>
                          <a:srgbClr val="000000"/>
                        </a:solidFill>
                        <a:latin typeface="Arial Narrow"/>
                        <a:ea typeface="Times New Roman"/>
                      </a:endParaRPr>
                    </a:p>
                    <a:p>
                      <a:pPr marL="34925" indent="-34925" algn="l">
                        <a:spcAft>
                          <a:spcPts val="0"/>
                        </a:spcAft>
                      </a:pPr>
                      <a:r>
                        <a:rPr lang="fr-FR" sz="1400" b="1" spc="35" dirty="0" smtClean="0">
                          <a:solidFill>
                            <a:srgbClr val="000000"/>
                          </a:solidFill>
                          <a:latin typeface="Arial Narrow"/>
                          <a:ea typeface="Times New Roman"/>
                        </a:rPr>
                        <a:t>ou </a:t>
                      </a:r>
                      <a:r>
                        <a:rPr lang="fr-FR" sz="1400" b="1" spc="35" dirty="0">
                          <a:solidFill>
                            <a:srgbClr val="000000"/>
                          </a:solidFill>
                          <a:latin typeface="Arial Narrow"/>
                          <a:ea typeface="Times New Roman"/>
                        </a:rPr>
                        <a:t>créer une gêne, une insalubrité, un risque d'épidémie ou d'accident.</a:t>
                      </a:r>
                      <a:endParaRPr lang="fr-FR" sz="1400" b="1" dirty="0">
                        <a:solidFill>
                          <a:srgbClr val="000000"/>
                        </a:solidFill>
                        <a:latin typeface="Times New Roman"/>
                        <a:ea typeface="Times New Roman"/>
                      </a:endParaRPr>
                    </a:p>
                    <a:p>
                      <a:pPr marL="34925" indent="-34925" algn="l">
                        <a:spcAft>
                          <a:spcPts val="0"/>
                        </a:spcAft>
                      </a:pPr>
                      <a:r>
                        <a:rPr lang="fr-FR" sz="1400" b="1" spc="15" dirty="0" smtClean="0">
                          <a:solidFill>
                            <a:srgbClr val="000000"/>
                          </a:solidFill>
                          <a:latin typeface="Arial Narrow"/>
                          <a:ea typeface="Times New Roman"/>
                        </a:rPr>
                        <a:t> Dans </a:t>
                      </a:r>
                      <a:r>
                        <a:rPr lang="fr-FR" sz="1400" b="1" spc="15" dirty="0">
                          <a:solidFill>
                            <a:srgbClr val="000000"/>
                          </a:solidFill>
                          <a:latin typeface="Arial Narrow"/>
                          <a:ea typeface="Times New Roman"/>
                        </a:rPr>
                        <a:t>le cas où l'importance de l'insalubrité et les dangers définis ci-dessus </a:t>
                      </a:r>
                      <a:r>
                        <a:rPr lang="fr-FR" sz="1400" b="1" spc="-10" dirty="0">
                          <a:solidFill>
                            <a:srgbClr val="000000"/>
                          </a:solidFill>
                          <a:latin typeface="Arial Narrow"/>
                          <a:ea typeface="Times New Roman"/>
                        </a:rPr>
                        <a:t>sont susceptibles </a:t>
                      </a:r>
                      <a:r>
                        <a:rPr lang="fr-FR" sz="1400" b="1" spc="-15" dirty="0">
                          <a:solidFill>
                            <a:srgbClr val="000000"/>
                          </a:solidFill>
                          <a:latin typeface="Arial Narrow"/>
                          <a:ea typeface="Times New Roman"/>
                        </a:rPr>
                        <a:t>de porter une </a:t>
                      </a:r>
                      <a:r>
                        <a:rPr lang="fr-FR" sz="1400" b="1" spc="-15" dirty="0" smtClean="0">
                          <a:solidFill>
                            <a:srgbClr val="000000"/>
                          </a:solidFill>
                          <a:latin typeface="Arial Narrow"/>
                          <a:ea typeface="Times New Roman"/>
                        </a:rPr>
                        <a:t>    </a:t>
                      </a:r>
                    </a:p>
                    <a:p>
                      <a:pPr marL="34925" indent="-34925" algn="l">
                        <a:spcAft>
                          <a:spcPts val="0"/>
                        </a:spcAft>
                      </a:pPr>
                      <a:r>
                        <a:rPr lang="fr-FR" sz="1400" b="1" spc="-15" dirty="0" smtClean="0">
                          <a:solidFill>
                            <a:srgbClr val="000000"/>
                          </a:solidFill>
                          <a:latin typeface="Arial Narrow"/>
                          <a:ea typeface="Times New Roman"/>
                        </a:rPr>
                        <a:t>atteinte</a:t>
                      </a:r>
                      <a:r>
                        <a:rPr lang="fr-FR" sz="1400" b="1" spc="-15" baseline="0" dirty="0" smtClean="0">
                          <a:solidFill>
                            <a:srgbClr val="000000"/>
                          </a:solidFill>
                          <a:latin typeface="Arial Narrow"/>
                          <a:ea typeface="Times New Roman"/>
                        </a:rPr>
                        <a:t>  </a:t>
                      </a:r>
                      <a:r>
                        <a:rPr lang="fr-FR" sz="1400" b="1" spc="-15" dirty="0" smtClean="0">
                          <a:solidFill>
                            <a:srgbClr val="000000"/>
                          </a:solidFill>
                          <a:latin typeface="Arial Narrow"/>
                          <a:ea typeface="Times New Roman"/>
                        </a:rPr>
                        <a:t>grave </a:t>
                      </a:r>
                      <a:r>
                        <a:rPr lang="fr-FR" sz="1400" b="1" spc="-15" dirty="0">
                          <a:solidFill>
                            <a:srgbClr val="000000"/>
                          </a:solidFill>
                          <a:latin typeface="Arial Narrow"/>
                          <a:ea typeface="Times New Roman"/>
                        </a:rPr>
                        <a:t>à la santé ou à la salubrité et à la sécurité du voisinage, </a:t>
                      </a:r>
                      <a:r>
                        <a:rPr lang="fr-FR" sz="1400" b="1" spc="-20" dirty="0" smtClean="0">
                          <a:solidFill>
                            <a:srgbClr val="000000"/>
                          </a:solidFill>
                          <a:latin typeface="Arial Narrow"/>
                          <a:ea typeface="Times New Roman"/>
                        </a:rPr>
                        <a:t>il </a:t>
                      </a:r>
                      <a:r>
                        <a:rPr lang="fr-FR" sz="1400" b="1" spc="-20" dirty="0">
                          <a:solidFill>
                            <a:srgbClr val="000000"/>
                          </a:solidFill>
                          <a:latin typeface="Arial Narrow"/>
                          <a:ea typeface="Times New Roman"/>
                        </a:rPr>
                        <a:t>est enjoint aux </a:t>
                      </a:r>
                      <a:r>
                        <a:rPr lang="fr-FR" sz="1400" b="1" spc="-10" dirty="0">
                          <a:solidFill>
                            <a:srgbClr val="000000"/>
                          </a:solidFill>
                          <a:latin typeface="Arial Narrow"/>
                          <a:ea typeface="Times New Roman"/>
                        </a:rPr>
                        <a:t>occupants </a:t>
                      </a:r>
                      <a:endParaRPr lang="fr-FR" sz="1400" b="1" spc="-10" dirty="0" smtClean="0">
                        <a:solidFill>
                          <a:srgbClr val="000000"/>
                        </a:solidFill>
                        <a:latin typeface="Arial Narrow"/>
                        <a:ea typeface="Times New Roman"/>
                      </a:endParaRPr>
                    </a:p>
                    <a:p>
                      <a:pPr marL="34925" indent="-34925" algn="l">
                        <a:spcAft>
                          <a:spcPts val="0"/>
                        </a:spcAft>
                      </a:pPr>
                      <a:r>
                        <a:rPr lang="fr-FR" sz="1400" b="1" spc="-10" dirty="0" smtClean="0">
                          <a:solidFill>
                            <a:srgbClr val="000000"/>
                          </a:solidFill>
                          <a:latin typeface="Arial Narrow"/>
                          <a:ea typeface="Times New Roman"/>
                        </a:rPr>
                        <a:t>de </a:t>
                      </a:r>
                      <a:r>
                        <a:rPr lang="fr-FR" sz="1400" b="1" spc="-10" dirty="0">
                          <a:solidFill>
                            <a:srgbClr val="000000"/>
                          </a:solidFill>
                          <a:latin typeface="Arial Narrow"/>
                          <a:ea typeface="Times New Roman"/>
                        </a:rPr>
                        <a:t>faire procéder d'urgence au déblaiement, </a:t>
                      </a:r>
                      <a:r>
                        <a:rPr lang="fr-FR" sz="1400" b="1" spc="25" dirty="0">
                          <a:solidFill>
                            <a:srgbClr val="000000"/>
                          </a:solidFill>
                          <a:latin typeface="Arial Narrow"/>
                          <a:ea typeface="Times New Roman"/>
                        </a:rPr>
                        <a:t>au nettoyage, à la désinfection, </a:t>
                      </a:r>
                      <a:r>
                        <a:rPr lang="fr-FR" sz="1400" b="1" spc="-75" dirty="0">
                          <a:solidFill>
                            <a:srgbClr val="000000"/>
                          </a:solidFill>
                          <a:latin typeface="Arial Narrow"/>
                          <a:ea typeface="Times New Roman"/>
                        </a:rPr>
                        <a:t>à la </a:t>
                      </a:r>
                      <a:r>
                        <a:rPr lang="fr-FR" sz="1400" b="1" spc="-10" dirty="0">
                          <a:solidFill>
                            <a:srgbClr val="000000"/>
                          </a:solidFill>
                          <a:latin typeface="Arial Narrow"/>
                          <a:ea typeface="Times New Roman"/>
                        </a:rPr>
                        <a:t>dératisation </a:t>
                      </a:r>
                      <a:endParaRPr lang="fr-FR" sz="1400" b="1" spc="-10" dirty="0" smtClean="0">
                        <a:solidFill>
                          <a:srgbClr val="000000"/>
                        </a:solidFill>
                        <a:latin typeface="Arial Narrow"/>
                        <a:ea typeface="Times New Roman"/>
                      </a:endParaRPr>
                    </a:p>
                    <a:p>
                      <a:pPr marL="34925" indent="-34925" algn="l">
                        <a:spcAft>
                          <a:spcPts val="0"/>
                        </a:spcAft>
                      </a:pPr>
                      <a:r>
                        <a:rPr lang="fr-FR" sz="1400" b="1" spc="-10" dirty="0" smtClean="0">
                          <a:solidFill>
                            <a:srgbClr val="000000"/>
                          </a:solidFill>
                          <a:latin typeface="Arial Narrow"/>
                          <a:ea typeface="Times New Roman"/>
                        </a:rPr>
                        <a:t>et </a:t>
                      </a:r>
                      <a:r>
                        <a:rPr lang="fr-FR" sz="1400" b="1" spc="-10" dirty="0">
                          <a:solidFill>
                            <a:srgbClr val="000000"/>
                          </a:solidFill>
                          <a:latin typeface="Arial Narrow"/>
                          <a:ea typeface="Times New Roman"/>
                        </a:rPr>
                        <a:t>à la désinsectisation </a:t>
                      </a:r>
                      <a:r>
                        <a:rPr lang="fr-FR" sz="1400" b="1" spc="-10" dirty="0" smtClean="0">
                          <a:solidFill>
                            <a:srgbClr val="000000"/>
                          </a:solidFill>
                          <a:latin typeface="Arial Narrow"/>
                          <a:ea typeface="Times New Roman"/>
                        </a:rPr>
                        <a:t>des </a:t>
                      </a:r>
                      <a:r>
                        <a:rPr lang="fr-FR" sz="1400" b="1" spc="-10" dirty="0">
                          <a:solidFill>
                            <a:srgbClr val="000000"/>
                          </a:solidFill>
                          <a:latin typeface="Arial Narrow"/>
                          <a:ea typeface="Times New Roman"/>
                        </a:rPr>
                        <a:t>locaux.</a:t>
                      </a:r>
                      <a:endParaRPr lang="fr-FR" sz="1400" b="1" dirty="0">
                        <a:solidFill>
                          <a:srgbClr val="000000"/>
                        </a:solidFill>
                        <a:latin typeface="Times New Roman"/>
                        <a:ea typeface="Times New Roman"/>
                      </a:endParaRPr>
                    </a:p>
                    <a:p>
                      <a:pPr marL="34925" indent="-34925" algn="l">
                        <a:spcAft>
                          <a:spcPts val="0"/>
                        </a:spcAft>
                      </a:pPr>
                      <a:r>
                        <a:rPr lang="fr-FR" sz="1400" b="1" dirty="0" smtClean="0">
                          <a:solidFill>
                            <a:srgbClr val="000000"/>
                          </a:solidFill>
                          <a:latin typeface="Arial Narrow"/>
                          <a:ea typeface="Times New Roman"/>
                        </a:rPr>
                        <a:t> En </a:t>
                      </a:r>
                      <a:r>
                        <a:rPr lang="fr-FR" sz="1400" b="1" dirty="0">
                          <a:solidFill>
                            <a:srgbClr val="000000"/>
                          </a:solidFill>
                          <a:latin typeface="Arial Narrow"/>
                          <a:ea typeface="Times New Roman"/>
                        </a:rPr>
                        <a:t>cas d'inobservation de cette disposition et après mise en demeure adressée </a:t>
                      </a:r>
                      <a:r>
                        <a:rPr lang="fr-FR" sz="1400" b="1" spc="-10" dirty="0">
                          <a:solidFill>
                            <a:srgbClr val="000000"/>
                          </a:solidFill>
                          <a:latin typeface="Arial Narrow"/>
                          <a:ea typeface="Times New Roman"/>
                        </a:rPr>
                        <a:t>aux occupants, </a:t>
                      </a:r>
                      <a:r>
                        <a:rPr lang="fr-FR" sz="1400" b="1" spc="-5" dirty="0" smtClean="0">
                          <a:solidFill>
                            <a:srgbClr val="000000"/>
                          </a:solidFill>
                          <a:latin typeface="Arial Narrow"/>
                          <a:ea typeface="Times New Roman"/>
                        </a:rPr>
                        <a:t>il </a:t>
                      </a:r>
                      <a:r>
                        <a:rPr lang="fr-FR" sz="1400" b="1" spc="-5" dirty="0">
                          <a:solidFill>
                            <a:srgbClr val="000000"/>
                          </a:solidFill>
                          <a:latin typeface="Arial Narrow"/>
                          <a:ea typeface="Times New Roman"/>
                        </a:rPr>
                        <a:t>peut être </a:t>
                      </a:r>
                      <a:endParaRPr lang="fr-FR" sz="1400" b="1" spc="-5" dirty="0" smtClean="0">
                        <a:solidFill>
                          <a:srgbClr val="000000"/>
                        </a:solidFill>
                        <a:latin typeface="Arial Narrow"/>
                        <a:ea typeface="Times New Roman"/>
                      </a:endParaRPr>
                    </a:p>
                    <a:p>
                      <a:pPr marL="34925" indent="-34925" algn="l">
                        <a:spcAft>
                          <a:spcPts val="0"/>
                        </a:spcAft>
                      </a:pPr>
                      <a:r>
                        <a:rPr lang="fr-FR" sz="1400" b="1" spc="-5" dirty="0" smtClean="0">
                          <a:solidFill>
                            <a:srgbClr val="000000"/>
                          </a:solidFill>
                          <a:latin typeface="Arial Narrow"/>
                          <a:ea typeface="Times New Roman"/>
                        </a:rPr>
                        <a:t>procédé</a:t>
                      </a:r>
                      <a:r>
                        <a:rPr lang="fr-FR" sz="1400" b="1" spc="-5" baseline="0" dirty="0" smtClean="0">
                          <a:solidFill>
                            <a:srgbClr val="000000"/>
                          </a:solidFill>
                          <a:latin typeface="Arial Narrow"/>
                          <a:ea typeface="Times New Roman"/>
                        </a:rPr>
                        <a:t> </a:t>
                      </a:r>
                      <a:r>
                        <a:rPr lang="fr-FR" sz="1400" b="1" spc="-5" dirty="0" smtClean="0">
                          <a:solidFill>
                            <a:srgbClr val="000000"/>
                          </a:solidFill>
                          <a:latin typeface="Arial Narrow"/>
                          <a:ea typeface="Times New Roman"/>
                        </a:rPr>
                        <a:t>d'office </a:t>
                      </a:r>
                      <a:r>
                        <a:rPr lang="fr-FR" sz="1400" b="1" spc="-5" dirty="0">
                          <a:solidFill>
                            <a:srgbClr val="000000"/>
                          </a:solidFill>
                          <a:latin typeface="Arial Narrow"/>
                          <a:ea typeface="Times New Roman"/>
                        </a:rPr>
                        <a:t>à l'exécution des mesures nécessaires dans </a:t>
                      </a:r>
                      <a:r>
                        <a:rPr lang="fr-FR" sz="1400" b="1" spc="-25" dirty="0">
                          <a:solidFill>
                            <a:srgbClr val="000000"/>
                          </a:solidFill>
                          <a:latin typeface="Arial Narrow"/>
                          <a:ea typeface="Times New Roman"/>
                        </a:rPr>
                        <a:t>les conditions fixées par le </a:t>
                      </a:r>
                      <a:r>
                        <a:rPr lang="fr-FR" sz="1400" b="1" spc="-20" dirty="0">
                          <a:solidFill>
                            <a:srgbClr val="000000"/>
                          </a:solidFill>
                          <a:latin typeface="Arial Narrow"/>
                          <a:ea typeface="Times New Roman"/>
                        </a:rPr>
                        <a:t>code de la santé publique.</a:t>
                      </a:r>
                      <a:endParaRPr lang="fr-FR" sz="1400" b="1" dirty="0">
                        <a:solidFill>
                          <a:srgbClr val="000000"/>
                        </a:solidFill>
                        <a:latin typeface="Times New Roman"/>
                        <a:ea typeface="Times New Roman"/>
                      </a:endParaRPr>
                    </a:p>
                  </a:txBody>
                  <a:tcPr marL="0" marR="0" marT="0" marB="0">
                    <a:lnL>
                      <a:noFill/>
                    </a:lnL>
                    <a:lnR>
                      <a:noFill/>
                    </a:lnR>
                    <a:lnT>
                      <a:noFill/>
                    </a:lnT>
                    <a:lnB w="12700" cap="flat" cmpd="sng" algn="ctr">
                      <a:noFill/>
                      <a:prstDash val="solid"/>
                      <a:round/>
                      <a:headEnd type="none" w="med" len="med"/>
                      <a:tailEnd type="none" w="med" len="med"/>
                    </a:lnB>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a:tcPr>
                </a:tc>
              </a:tr>
            </a:tbl>
          </a:graphicData>
        </a:graphic>
      </p:graphicFrame>
      <p:sp>
        <p:nvSpPr>
          <p:cNvPr id="4" name="ZoneTexte 3"/>
          <p:cNvSpPr txBox="1"/>
          <p:nvPr/>
        </p:nvSpPr>
        <p:spPr>
          <a:xfrm>
            <a:off x="251520" y="188640"/>
            <a:ext cx="8424936" cy="92333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ln>
            <a:solidFill>
              <a:srgbClr val="002060"/>
            </a:solidFill>
          </a:ln>
          <a:scene3d>
            <a:camera prst="orthographicFront"/>
            <a:lightRig rig="threePt" dir="t"/>
          </a:scene3d>
          <a:sp3d>
            <a:bevelT/>
          </a:sp3d>
        </p:spPr>
        <p:txBody>
          <a:bodyPr wrap="square" rtlCol="0">
            <a:spAutoFit/>
          </a:bodyPr>
          <a:lstStyle/>
          <a:p>
            <a:r>
              <a:rPr lang="fr-FR" b="1" dirty="0" smtClean="0"/>
              <a:t>Le respect des règles : </a:t>
            </a:r>
          </a:p>
          <a:p>
            <a:r>
              <a:rPr lang="fr-FR" b="1" dirty="0" smtClean="0"/>
              <a:t>exemple : </a:t>
            </a:r>
            <a:r>
              <a:rPr lang="fr-FR" b="1" dirty="0" smtClean="0">
                <a:solidFill>
                  <a:srgbClr val="C00000"/>
                </a:solidFill>
              </a:rPr>
              <a:t>code de la santé publique  </a:t>
            </a:r>
          </a:p>
          <a:p>
            <a:r>
              <a:rPr lang="fr-FR" b="1" dirty="0" smtClean="0">
                <a:solidFill>
                  <a:srgbClr val="C00000"/>
                </a:solidFill>
              </a:rPr>
              <a:t>( règlement sanitaire départemental)</a:t>
            </a:r>
          </a:p>
        </p:txBody>
      </p:sp>
      <p:pic>
        <p:nvPicPr>
          <p:cNvPr id="5" name="Picture 2"/>
          <p:cNvPicPr>
            <a:picLocks noChangeAspect="1" noChangeArrowheads="1"/>
          </p:cNvPicPr>
          <p:nvPr/>
        </p:nvPicPr>
        <p:blipFill>
          <a:blip r:embed="rId2" cstate="print"/>
          <a:srcRect/>
          <a:stretch>
            <a:fillRect/>
          </a:stretch>
        </p:blipFill>
        <p:spPr bwMode="auto">
          <a:xfrm>
            <a:off x="7956376" y="6165304"/>
            <a:ext cx="650286" cy="692696"/>
          </a:xfrm>
          <a:prstGeom prst="rect">
            <a:avLst/>
          </a:prstGeom>
          <a:noFill/>
          <a:ln w="9525">
            <a:noFill/>
            <a:miter lim="800000"/>
            <a:headEnd/>
            <a:tailEnd/>
          </a:ln>
        </p:spPr>
      </p:pic>
      <p:pic>
        <p:nvPicPr>
          <p:cNvPr id="7" name="Picture 9"/>
          <p:cNvPicPr>
            <a:picLocks noChangeAspect="1" noChangeArrowheads="1"/>
          </p:cNvPicPr>
          <p:nvPr/>
        </p:nvPicPr>
        <p:blipFill>
          <a:blip r:embed="rId3" cstate="print"/>
          <a:srcRect/>
          <a:stretch>
            <a:fillRect/>
          </a:stretch>
        </p:blipFill>
        <p:spPr bwMode="auto">
          <a:xfrm>
            <a:off x="6516216" y="764704"/>
            <a:ext cx="830402" cy="11521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43EB1B5-3F48-438E-815F-DF091B21ECDA}" type="slidenum">
              <a:rPr lang="fr-FR" smtClean="0"/>
              <a:pPr/>
              <a:t>22</a:t>
            </a:fld>
            <a:endParaRPr lang="fr-FR" dirty="0"/>
          </a:p>
        </p:txBody>
      </p:sp>
      <p:sp>
        <p:nvSpPr>
          <p:cNvPr id="3" name="Rectangle 2"/>
          <p:cNvSpPr/>
          <p:nvPr/>
        </p:nvSpPr>
        <p:spPr>
          <a:xfrm>
            <a:off x="467544" y="1484784"/>
            <a:ext cx="7920880" cy="4616648"/>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3500000" scaled="1"/>
            <a:tileRect/>
          </a:gradFill>
          <a:scene3d>
            <a:camera prst="orthographicFront"/>
            <a:lightRig rig="threePt" dir="t"/>
          </a:scene3d>
          <a:sp3d>
            <a:bevelT/>
          </a:sp3d>
        </p:spPr>
        <p:txBody>
          <a:bodyPr wrap="square">
            <a:spAutoFit/>
          </a:bodyPr>
          <a:lstStyle/>
          <a:p>
            <a:r>
              <a:rPr lang="fr-FR" sz="2000" dirty="0" smtClean="0">
                <a:solidFill>
                  <a:srgbClr val="C00000"/>
                </a:solidFill>
              </a:rPr>
              <a:t>Article 671 code civil</a:t>
            </a:r>
          </a:p>
          <a:p>
            <a:r>
              <a:rPr lang="fr-FR" sz="2000" dirty="0" smtClean="0">
                <a:solidFill>
                  <a:srgbClr val="C00000"/>
                </a:solidFill>
              </a:rPr>
              <a:t>(Loi du 19 mars 1804 promulguée le 29 mars 1804))</a:t>
            </a:r>
          </a:p>
          <a:p>
            <a:r>
              <a:rPr lang="fr-FR" sz="2000" dirty="0" smtClean="0">
                <a:solidFill>
                  <a:srgbClr val="C00000"/>
                </a:solidFill>
              </a:rPr>
              <a:t>(Loi du 20 août 1881 Journal Officiel du 26 août 1881)</a:t>
            </a:r>
          </a:p>
          <a:p>
            <a:r>
              <a:rPr lang="fr-FR" b="1" dirty="0" smtClean="0"/>
              <a:t>Il n'est permis d'avoir des arbres, arbrisseaux et arbustes près de la limite de la propriété voisine qu'à la distance prescrite par les règlements particuliers actuellement existants, ou par des usages constants et reconnus et, à défaut de règlements et usages, qu'à la distance de deux mètres de la ligne séparative des deux héritages pour les plantations dont la hauteur dépasse deux mètres, et à la distance d'un demi-mètre pour les autres plantations.</a:t>
            </a:r>
          </a:p>
          <a:p>
            <a:r>
              <a:rPr lang="fr-FR" b="1" dirty="0" smtClean="0"/>
              <a:t>Les arbres, arbustes et arbrisseaux de toute espèce peuvent être plantés en espaliers, de chaque côté du mur séparatif, sans que l'on soit tenu d'observer aucune distance, mais ils ne pourront dépasser la crête du mur.</a:t>
            </a:r>
          </a:p>
          <a:p>
            <a:r>
              <a:rPr lang="fr-FR" b="1" dirty="0" smtClean="0"/>
              <a:t>Si le mur n'est pas mitoyen, le propriétaire seul a le droit d'y appuyer les espaliers.</a:t>
            </a:r>
            <a:endParaRPr lang="fr-FR" b="1" dirty="0"/>
          </a:p>
        </p:txBody>
      </p:sp>
      <p:sp>
        <p:nvSpPr>
          <p:cNvPr id="4" name="Rectangle 3"/>
          <p:cNvSpPr/>
          <p:nvPr/>
        </p:nvSpPr>
        <p:spPr>
          <a:xfrm>
            <a:off x="395536" y="332656"/>
            <a:ext cx="8136904" cy="646331"/>
          </a:xfrm>
          <a:prstGeom prst="rect">
            <a:avLst/>
          </a:prstGeom>
          <a:solidFill>
            <a:schemeClr val="accent1">
              <a:lumMod val="40000"/>
              <a:lumOff val="60000"/>
            </a:schemeClr>
          </a:solidFill>
          <a:ln>
            <a:solidFill>
              <a:schemeClr val="tx1"/>
            </a:solidFill>
          </a:ln>
        </p:spPr>
        <p:txBody>
          <a:bodyPr wrap="square">
            <a:spAutoFit/>
          </a:bodyPr>
          <a:lstStyle/>
          <a:p>
            <a:r>
              <a:rPr lang="fr-FR" dirty="0" smtClean="0"/>
              <a:t>Le respect des règles : </a:t>
            </a:r>
          </a:p>
          <a:p>
            <a:r>
              <a:rPr lang="fr-FR" dirty="0" smtClean="0"/>
              <a:t>exemple : </a:t>
            </a:r>
            <a:r>
              <a:rPr lang="fr-FR" dirty="0" smtClean="0">
                <a:solidFill>
                  <a:srgbClr val="C00000"/>
                </a:solidFill>
              </a:rPr>
              <a:t>code civil   </a:t>
            </a:r>
          </a:p>
        </p:txBody>
      </p:sp>
      <p:pic>
        <p:nvPicPr>
          <p:cNvPr id="5" name="Picture 3"/>
          <p:cNvPicPr>
            <a:picLocks noChangeAspect="1" noChangeArrowheads="1"/>
          </p:cNvPicPr>
          <p:nvPr/>
        </p:nvPicPr>
        <p:blipFill>
          <a:blip r:embed="rId2" cstate="print"/>
          <a:srcRect/>
          <a:stretch>
            <a:fillRect/>
          </a:stretch>
        </p:blipFill>
        <p:spPr bwMode="auto">
          <a:xfrm>
            <a:off x="6516216" y="188640"/>
            <a:ext cx="1719461" cy="1491151"/>
          </a:xfrm>
          <a:prstGeom prst="rect">
            <a:avLst/>
          </a:prstGeom>
          <a:noFill/>
          <a:ln w="9525">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43EB1B5-3F48-438E-815F-DF091B21ECDA}" type="slidenum">
              <a:rPr lang="fr-FR" smtClean="0"/>
              <a:pPr/>
              <a:t>23</a:t>
            </a:fld>
            <a:endParaRPr lang="fr-FR" dirty="0"/>
          </a:p>
        </p:txBody>
      </p:sp>
      <p:sp>
        <p:nvSpPr>
          <p:cNvPr id="3" name="Rectangle 2"/>
          <p:cNvSpPr/>
          <p:nvPr/>
        </p:nvSpPr>
        <p:spPr>
          <a:xfrm>
            <a:off x="467544" y="2276872"/>
            <a:ext cx="7416824" cy="3170099"/>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6200000" scaled="1"/>
            <a:tileRect/>
          </a:gradFill>
          <a:scene3d>
            <a:camera prst="orthographicFront"/>
            <a:lightRig rig="threePt" dir="t"/>
          </a:scene3d>
          <a:sp3d>
            <a:bevelT/>
          </a:sp3d>
        </p:spPr>
        <p:txBody>
          <a:bodyPr wrap="square">
            <a:spAutoFit/>
          </a:bodyPr>
          <a:lstStyle/>
          <a:p>
            <a:r>
              <a:rPr lang="fr-FR" sz="2000" b="1" dirty="0" smtClean="0">
                <a:solidFill>
                  <a:srgbClr val="C00000"/>
                </a:solidFill>
              </a:rPr>
              <a:t>Article 672</a:t>
            </a:r>
          </a:p>
          <a:p>
            <a:r>
              <a:rPr lang="fr-FR" sz="2000" b="1" dirty="0" smtClean="0">
                <a:solidFill>
                  <a:srgbClr val="C00000"/>
                </a:solidFill>
              </a:rPr>
              <a:t>(Loi du 20 août 1881 Journal Officiel du 26 août 1881)</a:t>
            </a:r>
          </a:p>
          <a:p>
            <a:r>
              <a:rPr lang="fr-FR" sz="2000" dirty="0" smtClean="0"/>
              <a:t>Le voisin peut exiger que les arbres, arbrisseaux et arbustes, plantés à une distance moindre que la distance légale, </a:t>
            </a:r>
          </a:p>
          <a:p>
            <a:r>
              <a:rPr lang="fr-FR" sz="2000" dirty="0" smtClean="0"/>
              <a:t>soient arrachés ou réduits à la hauteur déterminée </a:t>
            </a:r>
          </a:p>
          <a:p>
            <a:r>
              <a:rPr lang="fr-FR" sz="2000" dirty="0" smtClean="0"/>
              <a:t>dans l'article précédent, à moins qu'il n'y ait titre, </a:t>
            </a:r>
          </a:p>
          <a:p>
            <a:r>
              <a:rPr lang="fr-FR" sz="2000" dirty="0" smtClean="0"/>
              <a:t>destination du père de famille ou prescription trentenaire.</a:t>
            </a:r>
          </a:p>
          <a:p>
            <a:r>
              <a:rPr lang="fr-FR" sz="2000" dirty="0" smtClean="0"/>
              <a:t>Si les arbres meurent ou s'ils sont coupés ou arrachés, </a:t>
            </a:r>
          </a:p>
          <a:p>
            <a:r>
              <a:rPr lang="fr-FR" sz="2000" dirty="0" smtClean="0"/>
              <a:t>le voisin ne peut les remplacer qu'en observant </a:t>
            </a:r>
          </a:p>
          <a:p>
            <a:r>
              <a:rPr lang="fr-FR" sz="2000" dirty="0" smtClean="0"/>
              <a:t>les distances légales.</a:t>
            </a:r>
            <a:endParaRPr lang="fr-FR" sz="2000" dirty="0"/>
          </a:p>
        </p:txBody>
      </p:sp>
      <p:sp>
        <p:nvSpPr>
          <p:cNvPr id="4" name="Rectangle 3"/>
          <p:cNvSpPr/>
          <p:nvPr/>
        </p:nvSpPr>
        <p:spPr>
          <a:xfrm>
            <a:off x="539552" y="332656"/>
            <a:ext cx="8136904" cy="646331"/>
          </a:xfrm>
          <a:prstGeom prst="rect">
            <a:avLst/>
          </a:prstGeom>
          <a:solidFill>
            <a:schemeClr val="accent1">
              <a:lumMod val="40000"/>
              <a:lumOff val="60000"/>
            </a:schemeClr>
          </a:solidFill>
          <a:ln>
            <a:solidFill>
              <a:schemeClr val="tx1"/>
            </a:solidFill>
          </a:ln>
        </p:spPr>
        <p:txBody>
          <a:bodyPr wrap="square">
            <a:spAutoFit/>
          </a:bodyPr>
          <a:lstStyle/>
          <a:p>
            <a:r>
              <a:rPr lang="fr-FR" dirty="0" smtClean="0"/>
              <a:t>Le respect des règles : </a:t>
            </a:r>
          </a:p>
          <a:p>
            <a:r>
              <a:rPr lang="fr-FR" dirty="0" smtClean="0"/>
              <a:t>exemple : </a:t>
            </a:r>
            <a:r>
              <a:rPr lang="fr-FR" dirty="0" smtClean="0">
                <a:solidFill>
                  <a:srgbClr val="C00000"/>
                </a:solidFill>
              </a:rPr>
              <a:t>code civil   </a:t>
            </a:r>
          </a:p>
        </p:txBody>
      </p:sp>
      <p:pic>
        <p:nvPicPr>
          <p:cNvPr id="5" name="Picture 3"/>
          <p:cNvPicPr>
            <a:picLocks noChangeAspect="1" noChangeArrowheads="1"/>
          </p:cNvPicPr>
          <p:nvPr/>
        </p:nvPicPr>
        <p:blipFill>
          <a:blip r:embed="rId2" cstate="print"/>
          <a:srcRect/>
          <a:stretch>
            <a:fillRect/>
          </a:stretch>
        </p:blipFill>
        <p:spPr bwMode="auto">
          <a:xfrm>
            <a:off x="6516216" y="188640"/>
            <a:ext cx="1719461" cy="1491151"/>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Espace réservé du numéro de diapositive 1"/>
          <p:cNvSpPr>
            <a:spLocks noGrp="1"/>
          </p:cNvSpPr>
          <p:nvPr>
            <p:ph type="sldNum" sz="quarter" idx="12"/>
          </p:nvPr>
        </p:nvSpPr>
        <p:spPr/>
        <p:txBody>
          <a:bodyPr/>
          <a:lstStyle/>
          <a:p>
            <a:fld id="{943EB1B5-3F48-438E-815F-DF091B21ECDA}" type="slidenum">
              <a:rPr lang="fr-FR" smtClean="0"/>
              <a:pPr/>
              <a:t>24</a:t>
            </a:fld>
            <a:endParaRPr lang="fr-FR" dirty="0"/>
          </a:p>
        </p:txBody>
      </p:sp>
      <p:pic>
        <p:nvPicPr>
          <p:cNvPr id="39938" name="Picture 2" descr="D:\Mes images\Bibliothèque multimédia Microsoft\pictogrammes\DangerGeneral.jpg"/>
          <p:cNvPicPr>
            <a:picLocks noChangeAspect="1" noChangeArrowheads="1"/>
          </p:cNvPicPr>
          <p:nvPr/>
        </p:nvPicPr>
        <p:blipFill>
          <a:blip r:embed="rId2" cstate="print"/>
          <a:srcRect/>
          <a:stretch>
            <a:fillRect/>
          </a:stretch>
        </p:blipFill>
        <p:spPr bwMode="auto">
          <a:xfrm>
            <a:off x="1403648" y="2204864"/>
            <a:ext cx="1224136" cy="944563"/>
          </a:xfrm>
          <a:prstGeom prst="rect">
            <a:avLst/>
          </a:prstGeom>
          <a:noFill/>
        </p:spPr>
      </p:pic>
      <p:pic>
        <p:nvPicPr>
          <p:cNvPr id="39939" name="Picture 3" descr="D:\Mes images\Bibliothèque multimédia Microsoft\pictogrammes\DefenseFumer.jpg"/>
          <p:cNvPicPr>
            <a:picLocks noChangeAspect="1" noChangeArrowheads="1"/>
          </p:cNvPicPr>
          <p:nvPr/>
        </p:nvPicPr>
        <p:blipFill>
          <a:blip r:embed="rId3" cstate="print"/>
          <a:srcRect/>
          <a:stretch>
            <a:fillRect/>
          </a:stretch>
        </p:blipFill>
        <p:spPr bwMode="auto">
          <a:xfrm>
            <a:off x="6300192" y="4149080"/>
            <a:ext cx="1584176" cy="1584176"/>
          </a:xfrm>
          <a:prstGeom prst="rect">
            <a:avLst/>
          </a:prstGeom>
          <a:noFill/>
        </p:spPr>
      </p:pic>
      <p:pic>
        <p:nvPicPr>
          <p:cNvPr id="39940" name="Picture 4" descr="D:\Mes images\Bibliothèque multimédia Microsoft\pictogrammes\DangerElectrique.jpg"/>
          <p:cNvPicPr>
            <a:picLocks noChangeAspect="1" noChangeArrowheads="1"/>
          </p:cNvPicPr>
          <p:nvPr/>
        </p:nvPicPr>
        <p:blipFill>
          <a:blip r:embed="rId4" cstate="print"/>
          <a:srcRect/>
          <a:stretch>
            <a:fillRect/>
          </a:stretch>
        </p:blipFill>
        <p:spPr bwMode="auto">
          <a:xfrm>
            <a:off x="1475656" y="476672"/>
            <a:ext cx="1860798" cy="1508642"/>
          </a:xfrm>
          <a:prstGeom prst="rect">
            <a:avLst/>
          </a:prstGeom>
          <a:noFill/>
        </p:spPr>
      </p:pic>
      <p:pic>
        <p:nvPicPr>
          <p:cNvPr id="39941" name="Picture 5" descr="D:\Mes images\Bibliothèque multimédia Microsoft\pictogrammes\ProtectionObligatoireOuie.jpg"/>
          <p:cNvPicPr>
            <a:picLocks noChangeAspect="1" noChangeArrowheads="1"/>
          </p:cNvPicPr>
          <p:nvPr/>
        </p:nvPicPr>
        <p:blipFill>
          <a:blip r:embed="rId5" cstate="print"/>
          <a:srcRect/>
          <a:stretch>
            <a:fillRect/>
          </a:stretch>
        </p:blipFill>
        <p:spPr bwMode="auto">
          <a:xfrm>
            <a:off x="3779912" y="1628800"/>
            <a:ext cx="1074415" cy="1074415"/>
          </a:xfrm>
          <a:prstGeom prst="rect">
            <a:avLst/>
          </a:prstGeom>
          <a:noFill/>
        </p:spPr>
      </p:pic>
      <p:pic>
        <p:nvPicPr>
          <p:cNvPr id="39942" name="Picture 6" descr="D:\Mes images\Bibliothèque multimédia Microsoft\PANNEAUX ROUTIERS\80px-AB7.svg.png"/>
          <p:cNvPicPr>
            <a:picLocks noChangeAspect="1" noChangeArrowheads="1"/>
          </p:cNvPicPr>
          <p:nvPr/>
        </p:nvPicPr>
        <p:blipFill>
          <a:blip r:embed="rId6" cstate="print"/>
          <a:srcRect/>
          <a:stretch>
            <a:fillRect/>
          </a:stretch>
        </p:blipFill>
        <p:spPr bwMode="auto">
          <a:xfrm>
            <a:off x="4139952" y="4797152"/>
            <a:ext cx="1050032" cy="1050032"/>
          </a:xfrm>
          <a:prstGeom prst="rect">
            <a:avLst/>
          </a:prstGeom>
          <a:noFill/>
        </p:spPr>
      </p:pic>
      <p:pic>
        <p:nvPicPr>
          <p:cNvPr id="39943" name="Picture 7" descr="D:\Mes images\Bibliothèque multimédia Microsoft\PANNEAUX ROUTIERS\80px-Vienna-convention-sign-B2a.svg.png"/>
          <p:cNvPicPr>
            <a:picLocks noChangeAspect="1" noChangeArrowheads="1"/>
          </p:cNvPicPr>
          <p:nvPr/>
        </p:nvPicPr>
        <p:blipFill>
          <a:blip r:embed="rId7" cstate="print"/>
          <a:srcRect/>
          <a:stretch>
            <a:fillRect/>
          </a:stretch>
        </p:blipFill>
        <p:spPr bwMode="auto">
          <a:xfrm>
            <a:off x="5436096" y="404664"/>
            <a:ext cx="1842120" cy="1842120"/>
          </a:xfrm>
          <a:prstGeom prst="rect">
            <a:avLst/>
          </a:prstGeom>
          <a:noFill/>
        </p:spPr>
      </p:pic>
      <p:pic>
        <p:nvPicPr>
          <p:cNvPr id="39944" name="Picture 8" descr="D:\Mes images\Bibliothèque multimédia Microsoft\PANNEAUX ROUTIERS\j0411250.wmf"/>
          <p:cNvPicPr>
            <a:picLocks noChangeAspect="1" noChangeArrowheads="1"/>
          </p:cNvPicPr>
          <p:nvPr/>
        </p:nvPicPr>
        <p:blipFill>
          <a:blip r:embed="rId8" cstate="print"/>
          <a:srcRect/>
          <a:stretch>
            <a:fillRect/>
          </a:stretch>
        </p:blipFill>
        <p:spPr bwMode="auto">
          <a:xfrm>
            <a:off x="2915816" y="2852936"/>
            <a:ext cx="837082" cy="789508"/>
          </a:xfrm>
          <a:prstGeom prst="rect">
            <a:avLst/>
          </a:prstGeom>
          <a:noFill/>
        </p:spPr>
      </p:pic>
      <p:pic>
        <p:nvPicPr>
          <p:cNvPr id="39945" name="Picture 9" descr="D:\Mes images\Bibliothèque multimédia Microsoft\Pictogrammes divers\j0434837.png"/>
          <p:cNvPicPr>
            <a:picLocks noChangeAspect="1" noChangeArrowheads="1"/>
          </p:cNvPicPr>
          <p:nvPr/>
        </p:nvPicPr>
        <p:blipFill>
          <a:blip r:embed="rId9" cstate="print"/>
          <a:srcRect/>
          <a:stretch>
            <a:fillRect/>
          </a:stretch>
        </p:blipFill>
        <p:spPr bwMode="auto">
          <a:xfrm>
            <a:off x="5364088" y="2420888"/>
            <a:ext cx="929258" cy="929258"/>
          </a:xfrm>
          <a:prstGeom prst="rect">
            <a:avLst/>
          </a:prstGeom>
          <a:noFill/>
        </p:spPr>
      </p:pic>
      <p:pic>
        <p:nvPicPr>
          <p:cNvPr id="39948" name="Picture 12" descr="D:\Mes images\Bibliothèque multimédia Microsoft\Pictogrammes divers\indication\Point de rassemblement 2.gif"/>
          <p:cNvPicPr>
            <a:picLocks noChangeAspect="1" noChangeArrowheads="1"/>
          </p:cNvPicPr>
          <p:nvPr/>
        </p:nvPicPr>
        <p:blipFill>
          <a:blip r:embed="rId10" cstate="print"/>
          <a:srcRect/>
          <a:stretch>
            <a:fillRect/>
          </a:stretch>
        </p:blipFill>
        <p:spPr bwMode="auto">
          <a:xfrm>
            <a:off x="7668344" y="1988840"/>
            <a:ext cx="1080120" cy="1080120"/>
          </a:xfrm>
          <a:prstGeom prst="rect">
            <a:avLst/>
          </a:prstGeom>
          <a:noFill/>
        </p:spPr>
      </p:pic>
      <p:pic>
        <p:nvPicPr>
          <p:cNvPr id="39949" name="Picture 13" descr="D:\Mes images\Bibliothèque multimédia Microsoft\Pictogrammes divers\indication\Sortie de secours Ó G.gif"/>
          <p:cNvPicPr>
            <a:picLocks noChangeAspect="1" noChangeArrowheads="1"/>
          </p:cNvPicPr>
          <p:nvPr/>
        </p:nvPicPr>
        <p:blipFill>
          <a:blip r:embed="rId11" cstate="print"/>
          <a:srcRect/>
          <a:stretch>
            <a:fillRect/>
          </a:stretch>
        </p:blipFill>
        <p:spPr bwMode="auto">
          <a:xfrm>
            <a:off x="467544" y="3284984"/>
            <a:ext cx="1666875" cy="619125"/>
          </a:xfrm>
          <a:prstGeom prst="rect">
            <a:avLst/>
          </a:prstGeom>
          <a:noFill/>
        </p:spPr>
      </p:pic>
      <p:sp>
        <p:nvSpPr>
          <p:cNvPr id="15" name="ZoneTexte 14"/>
          <p:cNvSpPr txBox="1"/>
          <p:nvPr/>
        </p:nvSpPr>
        <p:spPr>
          <a:xfrm>
            <a:off x="683568" y="3573016"/>
            <a:ext cx="8856984" cy="923330"/>
          </a:xfrm>
          <a:prstGeom prst="rect">
            <a:avLst/>
          </a:prstGeom>
          <a:solidFill>
            <a:schemeClr val="accent1">
              <a:lumMod val="40000"/>
              <a:lumOff val="60000"/>
            </a:schemeClr>
          </a:solidFill>
          <a:scene3d>
            <a:camera prst="perspectiveContrastingRightFacing"/>
            <a:lightRig rig="threePt" dir="t"/>
          </a:scene3d>
        </p:spPr>
        <p:txBody>
          <a:bodyPr wrap="square" rtlCol="0">
            <a:spAutoFit/>
          </a:bodyPr>
          <a:lstStyle/>
          <a:p>
            <a:r>
              <a:rPr lang="fr-FR" sz="5400" b="1" dirty="0" smtClean="0">
                <a:latin typeface="Calibri" pitchFamily="34" charset="0"/>
              </a:rPr>
              <a:t>Merci de votre attention</a:t>
            </a:r>
            <a:endParaRPr lang="fr-FR" sz="5400" b="1" dirty="0">
              <a:latin typeface="Calibri" pitchFamily="34" charset="0"/>
            </a:endParaRPr>
          </a:p>
        </p:txBody>
      </p:sp>
      <p:pic>
        <p:nvPicPr>
          <p:cNvPr id="14" name="Picture 2"/>
          <p:cNvPicPr>
            <a:picLocks noChangeAspect="1" noChangeArrowheads="1"/>
          </p:cNvPicPr>
          <p:nvPr/>
        </p:nvPicPr>
        <p:blipFill>
          <a:blip r:embed="rId12" cstate="print"/>
          <a:srcRect/>
          <a:stretch>
            <a:fillRect/>
          </a:stretch>
        </p:blipFill>
        <p:spPr bwMode="auto">
          <a:xfrm>
            <a:off x="7812360" y="6021288"/>
            <a:ext cx="654174" cy="6968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Titre 1"/>
          <p:cNvSpPr>
            <a:spLocks noGrp="1"/>
          </p:cNvSpPr>
          <p:nvPr>
            <p:ph type="ctrTitle"/>
          </p:nvPr>
        </p:nvSpPr>
        <p:spPr>
          <a:xfrm>
            <a:off x="755576" y="2132856"/>
            <a:ext cx="7488832" cy="3672408"/>
          </a:xfr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p:spPr>
        <p:txBody>
          <a:bodyPr>
            <a:noAutofit/>
          </a:bodyPr>
          <a:lstStyle/>
          <a:p>
            <a:pPr lvl="0" algn="l" fontAlgn="base">
              <a:spcAft>
                <a:spcPct val="0"/>
              </a:spcAft>
            </a:pPr>
            <a:r>
              <a:rPr lang="fr-FR" sz="2800" b="0" cap="none" dirty="0" smtClean="0">
                <a:ln>
                  <a:noFill/>
                </a:ln>
                <a:solidFill>
                  <a:schemeClr val="accent1">
                    <a:lumMod val="50000"/>
                  </a:schemeClr>
                </a:solidFill>
                <a:effectLst/>
              </a:rPr>
              <a:t>	</a:t>
            </a:r>
            <a:r>
              <a:rPr lang="fr-FR" sz="2800" b="0" cap="none" dirty="0" smtClean="0">
                <a:ln>
                  <a:noFill/>
                </a:ln>
                <a:solidFill>
                  <a:schemeClr val="tx1"/>
                </a:solidFill>
                <a:effectLst/>
              </a:rPr>
              <a:t>-</a:t>
            </a:r>
            <a:r>
              <a:rPr lang="fr-FR" sz="2400" cap="none" dirty="0" smtClean="0">
                <a:ln>
                  <a:noFill/>
                </a:ln>
                <a:solidFill>
                  <a:schemeClr val="tx1"/>
                </a:solidFill>
                <a:effectLst/>
              </a:rPr>
              <a:t>Déférence</a:t>
            </a:r>
            <a:br>
              <a:rPr lang="fr-FR" sz="2400" cap="none" dirty="0" smtClean="0">
                <a:ln>
                  <a:noFill/>
                </a:ln>
                <a:solidFill>
                  <a:schemeClr val="tx1"/>
                </a:solidFill>
                <a:effectLst/>
              </a:rPr>
            </a:br>
            <a:r>
              <a:rPr lang="fr-FR" sz="2400" cap="none" dirty="0" smtClean="0">
                <a:ln>
                  <a:noFill/>
                </a:ln>
                <a:solidFill>
                  <a:schemeClr val="tx1"/>
                </a:solidFill>
                <a:effectLst/>
              </a:rPr>
              <a:t>	-considération</a:t>
            </a:r>
            <a:br>
              <a:rPr lang="fr-FR" sz="2400" cap="none" dirty="0" smtClean="0">
                <a:ln>
                  <a:noFill/>
                </a:ln>
                <a:solidFill>
                  <a:schemeClr val="tx1"/>
                </a:solidFill>
                <a:effectLst/>
              </a:rPr>
            </a:br>
            <a:r>
              <a:rPr lang="fr-FR" sz="2400" cap="none" dirty="0" smtClean="0">
                <a:ln>
                  <a:noFill/>
                </a:ln>
                <a:solidFill>
                  <a:schemeClr val="tx1"/>
                </a:solidFill>
                <a:effectLst/>
              </a:rPr>
              <a:t>	-estime </a:t>
            </a:r>
            <a:r>
              <a:rPr lang="fr-FR" sz="2400" cap="none" dirty="0" smtClean="0">
                <a:ln>
                  <a:noFill/>
                </a:ln>
                <a:solidFill>
                  <a:schemeClr val="tx1"/>
                </a:solidFill>
                <a:effectLst/>
              </a:rPr>
              <a:t/>
            </a:r>
            <a:br>
              <a:rPr lang="fr-FR" sz="2400" cap="none" dirty="0" smtClean="0">
                <a:ln>
                  <a:noFill/>
                </a:ln>
                <a:solidFill>
                  <a:schemeClr val="tx1"/>
                </a:solidFill>
                <a:effectLst/>
              </a:rPr>
            </a:br>
            <a:r>
              <a:rPr lang="fr-FR" sz="2400" cap="none" dirty="0" smtClean="0">
                <a:ln>
                  <a:noFill/>
                </a:ln>
                <a:solidFill>
                  <a:schemeClr val="tx1"/>
                </a:solidFill>
                <a:effectLst/>
              </a:rPr>
              <a:t>	-</a:t>
            </a:r>
            <a:r>
              <a:rPr lang="fr-FR" sz="2400" cap="none" dirty="0" smtClean="0">
                <a:ln>
                  <a:noFill/>
                </a:ln>
                <a:solidFill>
                  <a:schemeClr val="tx1"/>
                </a:solidFill>
              </a:rPr>
              <a:t>dignité</a:t>
            </a:r>
            <a:r>
              <a:rPr lang="fr-FR" sz="2400" cap="none" dirty="0" smtClean="0">
                <a:ln>
                  <a:noFill/>
                </a:ln>
                <a:solidFill>
                  <a:schemeClr val="tx1"/>
                </a:solidFill>
                <a:effectLst/>
              </a:rPr>
              <a:t> </a:t>
            </a:r>
            <a:r>
              <a:rPr lang="fr-FR" sz="2400" cap="none" dirty="0" smtClean="0">
                <a:ln>
                  <a:noFill/>
                </a:ln>
                <a:solidFill>
                  <a:schemeClr val="tx1"/>
                </a:solidFill>
                <a:effectLst/>
              </a:rPr>
              <a:t/>
            </a:r>
            <a:br>
              <a:rPr lang="fr-FR" sz="2400" cap="none" dirty="0" smtClean="0">
                <a:ln>
                  <a:noFill/>
                </a:ln>
                <a:solidFill>
                  <a:schemeClr val="tx1"/>
                </a:solidFill>
                <a:effectLst/>
              </a:rPr>
            </a:br>
            <a:r>
              <a:rPr lang="fr-FR" sz="2400" cap="none" dirty="0" smtClean="0">
                <a:ln>
                  <a:noFill/>
                </a:ln>
                <a:solidFill>
                  <a:schemeClr val="tx1"/>
                </a:solidFill>
                <a:effectLst/>
              </a:rPr>
              <a:t>	-révérence, </a:t>
            </a:r>
            <a:br>
              <a:rPr lang="fr-FR" sz="2400" cap="none" dirty="0" smtClean="0">
                <a:ln>
                  <a:noFill/>
                </a:ln>
                <a:solidFill>
                  <a:schemeClr val="tx1"/>
                </a:solidFill>
                <a:effectLst/>
              </a:rPr>
            </a:br>
            <a:r>
              <a:rPr lang="fr-FR" sz="2400" cap="none" dirty="0" smtClean="0">
                <a:ln>
                  <a:noFill/>
                </a:ln>
                <a:solidFill>
                  <a:schemeClr val="tx1"/>
                </a:solidFill>
                <a:effectLst/>
              </a:rPr>
              <a:t>	-</a:t>
            </a:r>
            <a:r>
              <a:rPr lang="fr-FR" sz="2400" cap="none" dirty="0" smtClean="0">
                <a:ln>
                  <a:noFill/>
                </a:ln>
                <a:solidFill>
                  <a:schemeClr val="tx1"/>
                </a:solidFill>
                <a:effectLst/>
              </a:rPr>
              <a:t>vénération </a:t>
            </a:r>
            <a:r>
              <a:rPr lang="fr-FR" sz="2400" cap="none" dirty="0" smtClean="0">
                <a:ln>
                  <a:noFill/>
                </a:ln>
                <a:solidFill>
                  <a:schemeClr val="tx1"/>
                </a:solidFill>
                <a:effectLst/>
              </a:rPr>
              <a:t/>
            </a:r>
            <a:br>
              <a:rPr lang="fr-FR" sz="2400" cap="none" dirty="0" smtClean="0">
                <a:ln>
                  <a:noFill/>
                </a:ln>
                <a:solidFill>
                  <a:schemeClr val="tx1"/>
                </a:solidFill>
                <a:effectLst/>
              </a:rPr>
            </a:br>
            <a:r>
              <a:rPr lang="fr-FR" sz="2400" cap="none" dirty="0" smtClean="0">
                <a:ln>
                  <a:noFill/>
                </a:ln>
                <a:solidFill>
                  <a:schemeClr val="tx1"/>
                </a:solidFill>
                <a:effectLst/>
              </a:rPr>
              <a:t>	-culte, </a:t>
            </a:r>
            <a:br>
              <a:rPr lang="fr-FR" sz="2400" cap="none" dirty="0" smtClean="0">
                <a:ln>
                  <a:noFill/>
                </a:ln>
                <a:solidFill>
                  <a:schemeClr val="tx1"/>
                </a:solidFill>
                <a:effectLst/>
              </a:rPr>
            </a:br>
            <a:r>
              <a:rPr lang="fr-FR" sz="2400" cap="none" dirty="0" smtClean="0">
                <a:ln>
                  <a:noFill/>
                </a:ln>
                <a:solidFill>
                  <a:schemeClr val="tx1"/>
                </a:solidFill>
                <a:effectLst/>
              </a:rPr>
              <a:t>	-égard, </a:t>
            </a:r>
            <a:br>
              <a:rPr lang="fr-FR" sz="2400" cap="none" dirty="0" smtClean="0">
                <a:ln>
                  <a:noFill/>
                </a:ln>
                <a:solidFill>
                  <a:schemeClr val="tx1"/>
                </a:solidFill>
                <a:effectLst/>
              </a:rPr>
            </a:br>
            <a:r>
              <a:rPr lang="fr-FR" sz="2400" cap="none" dirty="0" smtClean="0">
                <a:ln>
                  <a:noFill/>
                </a:ln>
                <a:solidFill>
                  <a:schemeClr val="tx1"/>
                </a:solidFill>
                <a:effectLst/>
              </a:rPr>
              <a:t>	-hommage.</a:t>
            </a:r>
            <a:r>
              <a:rPr lang="fr-FR" sz="2400" b="0" cap="none" dirty="0" smtClean="0">
                <a:ln>
                  <a:noFill/>
                </a:ln>
                <a:solidFill>
                  <a:schemeClr val="tx1"/>
                </a:solidFill>
                <a:effectLst/>
              </a:rPr>
              <a:t/>
            </a:r>
            <a:br>
              <a:rPr lang="fr-FR" sz="2400" b="0" cap="none" dirty="0" smtClean="0">
                <a:ln>
                  <a:noFill/>
                </a:ln>
                <a:solidFill>
                  <a:schemeClr val="tx1"/>
                </a:solidFill>
                <a:effectLst/>
              </a:rPr>
            </a:br>
            <a:r>
              <a:rPr lang="fr-FR" sz="2400" b="0" cap="none" dirty="0" smtClean="0">
                <a:ln>
                  <a:noFill/>
                </a:ln>
                <a:solidFill>
                  <a:schemeClr val="tx1"/>
                </a:solidFill>
                <a:effectLst/>
              </a:rPr>
              <a:t>            [pl.] salutations: devoirs, hommages. </a:t>
            </a:r>
            <a:endParaRPr lang="fr-FR" sz="2400" dirty="0">
              <a:solidFill>
                <a:schemeClr val="tx1"/>
              </a:solidFill>
            </a:endParaRPr>
          </a:p>
        </p:txBody>
      </p:sp>
      <p:sp>
        <p:nvSpPr>
          <p:cNvPr id="3" name="Sous-titre 2"/>
          <p:cNvSpPr>
            <a:spLocks noGrp="1"/>
          </p:cNvSpPr>
          <p:nvPr>
            <p:ph type="subTitle" idx="1"/>
          </p:nvPr>
        </p:nvSpPr>
        <p:spPr>
          <a:xfrm>
            <a:off x="827584" y="620688"/>
            <a:ext cx="2952328" cy="936104"/>
          </a:xfr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l"/>
            <a:r>
              <a:rPr lang="fr-FR" sz="2800" b="1" dirty="0" smtClean="0">
                <a:ln w="50800"/>
                <a:solidFill>
                  <a:schemeClr val="tx1"/>
                </a:solidFill>
              </a:rPr>
              <a:t>Respect</a:t>
            </a:r>
            <a:r>
              <a:rPr lang="fr-FR" sz="2800" b="1" dirty="0" smtClean="0">
                <a:ln w="50800"/>
                <a:solidFill>
                  <a:schemeClr val="bg1">
                    <a:shade val="50000"/>
                  </a:schemeClr>
                </a:solidFill>
              </a:rPr>
              <a:t> </a:t>
            </a:r>
          </a:p>
          <a:p>
            <a:pPr algn="l"/>
            <a:r>
              <a:rPr lang="fr-FR" sz="2800" b="1" dirty="0" smtClean="0">
                <a:ln w="50800"/>
                <a:solidFill>
                  <a:srgbClr val="C00000"/>
                </a:solidFill>
              </a:rPr>
              <a:t>SYNONYMES</a:t>
            </a:r>
            <a:endParaRPr lang="fr-FR" sz="2800" b="1" dirty="0">
              <a:ln w="50800"/>
              <a:solidFill>
                <a:srgbClr val="C00000"/>
              </a:solidFill>
            </a:endParaRPr>
          </a:p>
        </p:txBody>
      </p:sp>
      <p:sp>
        <p:nvSpPr>
          <p:cNvPr id="7" name="Espace réservé du numéro de diapositive 6"/>
          <p:cNvSpPr>
            <a:spLocks noGrp="1"/>
          </p:cNvSpPr>
          <p:nvPr>
            <p:ph type="sldNum" sz="quarter" idx="12"/>
          </p:nvPr>
        </p:nvSpPr>
        <p:spPr/>
        <p:txBody>
          <a:bodyPr/>
          <a:lstStyle/>
          <a:p>
            <a:fld id="{943EB1B5-3F48-438E-815F-DF091B21ECDA}" type="slidenum">
              <a:rPr lang="fr-FR" smtClean="0"/>
              <a:pPr/>
              <a:t>3</a:t>
            </a:fld>
            <a:endParaRPr lang="fr-FR" dirty="0"/>
          </a:p>
        </p:txBody>
      </p:sp>
      <p:pic>
        <p:nvPicPr>
          <p:cNvPr id="4" name="Picture 2"/>
          <p:cNvPicPr>
            <a:picLocks noChangeAspect="1" noChangeArrowheads="1"/>
          </p:cNvPicPr>
          <p:nvPr/>
        </p:nvPicPr>
        <p:blipFill>
          <a:blip r:embed="rId2" cstate="print"/>
          <a:srcRect/>
          <a:stretch>
            <a:fillRect/>
          </a:stretch>
        </p:blipFill>
        <p:spPr bwMode="auto">
          <a:xfrm>
            <a:off x="4139952" y="620688"/>
            <a:ext cx="4054604" cy="864096"/>
          </a:xfrm>
          <a:prstGeom prst="rect">
            <a:avLst/>
          </a:prstGeom>
          <a:solidFill>
            <a:schemeClr val="bg1">
              <a:lumMod val="85000"/>
            </a:schemeClr>
          </a:solidFill>
          <a:ln w="28575">
            <a:solidFill>
              <a:schemeClr val="bg1">
                <a:lumMod val="50000"/>
              </a:schemeClr>
            </a:solid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292080" y="3068960"/>
            <a:ext cx="2619375" cy="17430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028384" y="6011896"/>
            <a:ext cx="582166" cy="62013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Rectangle 1"/>
          <p:cNvSpPr/>
          <p:nvPr/>
        </p:nvSpPr>
        <p:spPr>
          <a:xfrm>
            <a:off x="467544" y="332656"/>
            <a:ext cx="5760640" cy="5016758"/>
          </a:xfrm>
          <a:prstGeom prst="rect">
            <a:avLst/>
          </a:prstGeom>
          <a:ln w="25400" cmpd="thickThin">
            <a:solidFill>
              <a:schemeClr val="tx2">
                <a:lumMod val="10000"/>
              </a:schemeClr>
            </a:solidFill>
          </a:ln>
          <a:scene3d>
            <a:camera prst="perspectiveContrastingRightFacing"/>
            <a:lightRig rig="threePt" dir="t"/>
          </a:scene3d>
        </p:spPr>
        <p:txBody>
          <a:bodyPr wrap="square">
            <a:spAutoFit/>
          </a:bodyPr>
          <a:lstStyle/>
          <a:p>
            <a:r>
              <a:rPr lang="fr-FR" sz="4000" b="1" dirty="0" smtClean="0">
                <a:latin typeface="Calibri" pitchFamily="34" charset="0"/>
              </a:rPr>
              <a:t>Mots en rapport</a:t>
            </a:r>
          </a:p>
          <a:p>
            <a:r>
              <a:rPr lang="fr-FR" sz="4000" b="1" dirty="0" smtClean="0">
                <a:latin typeface="Calibri" pitchFamily="34" charset="0"/>
                <a:hlinkClick r:id="rId2"/>
              </a:rPr>
              <a:t>RESPECT</a:t>
            </a:r>
            <a:endParaRPr lang="fr-FR" sz="4000" b="1" dirty="0" smtClean="0">
              <a:latin typeface="Calibri" pitchFamily="34" charset="0"/>
            </a:endParaRPr>
          </a:p>
          <a:p>
            <a:r>
              <a:rPr lang="fr-FR" sz="4000" b="1" dirty="0" smtClean="0">
                <a:latin typeface="Calibri" pitchFamily="34" charset="0"/>
                <a:hlinkClick r:id="rId3"/>
              </a:rPr>
              <a:t>RESPECTABLE</a:t>
            </a:r>
            <a:r>
              <a:rPr lang="fr-FR" sz="4000" b="1" dirty="0" smtClean="0">
                <a:latin typeface="Calibri" pitchFamily="34" charset="0"/>
              </a:rPr>
              <a:t> </a:t>
            </a:r>
          </a:p>
          <a:p>
            <a:r>
              <a:rPr lang="fr-FR" sz="4000" b="1" dirty="0" smtClean="0">
                <a:latin typeface="Calibri" pitchFamily="34" charset="0"/>
                <a:hlinkClick r:id="rId4"/>
              </a:rPr>
              <a:t>RESPECTER</a:t>
            </a:r>
            <a:r>
              <a:rPr lang="fr-FR" sz="4000" b="1" dirty="0" smtClean="0">
                <a:latin typeface="Calibri" pitchFamily="34" charset="0"/>
              </a:rPr>
              <a:t> </a:t>
            </a:r>
          </a:p>
          <a:p>
            <a:r>
              <a:rPr lang="fr-FR" sz="4000" b="1" dirty="0" smtClean="0">
                <a:latin typeface="Calibri" pitchFamily="34" charset="0"/>
                <a:hlinkClick r:id="rId5"/>
              </a:rPr>
              <a:t>RESPECTIF</a:t>
            </a:r>
            <a:r>
              <a:rPr lang="fr-FR" sz="4000" b="1" dirty="0" smtClean="0">
                <a:latin typeface="Calibri" pitchFamily="34" charset="0"/>
              </a:rPr>
              <a:t> </a:t>
            </a:r>
          </a:p>
          <a:p>
            <a:r>
              <a:rPr lang="fr-FR" sz="4000" b="1" dirty="0" smtClean="0">
                <a:latin typeface="Calibri" pitchFamily="34" charset="0"/>
                <a:hlinkClick r:id="rId6"/>
              </a:rPr>
              <a:t>RESPECTIVEMENT</a:t>
            </a:r>
            <a:r>
              <a:rPr lang="fr-FR" sz="4000" b="1" dirty="0" smtClean="0">
                <a:latin typeface="Calibri" pitchFamily="34" charset="0"/>
              </a:rPr>
              <a:t> </a:t>
            </a:r>
            <a:r>
              <a:rPr lang="fr-FR" sz="4000" b="1" dirty="0" smtClean="0">
                <a:latin typeface="Calibri" pitchFamily="34" charset="0"/>
                <a:hlinkClick r:id="rId7"/>
              </a:rPr>
              <a:t>RESPECTUEUSEMENT</a:t>
            </a:r>
            <a:r>
              <a:rPr lang="fr-FR" sz="4000" b="1" dirty="0" smtClean="0">
                <a:latin typeface="Calibri" pitchFamily="34" charset="0"/>
              </a:rPr>
              <a:t> </a:t>
            </a:r>
          </a:p>
          <a:p>
            <a:r>
              <a:rPr lang="fr-FR" sz="4000" b="1" dirty="0" smtClean="0">
                <a:latin typeface="Calibri" pitchFamily="34" charset="0"/>
                <a:hlinkClick r:id="rId8"/>
              </a:rPr>
              <a:t>RESPECTUEUX</a:t>
            </a:r>
            <a:r>
              <a:rPr lang="fr-FR" sz="4000" b="1" dirty="0" smtClean="0">
                <a:latin typeface="Calibri" pitchFamily="34" charset="0"/>
              </a:rPr>
              <a:t> </a:t>
            </a:r>
            <a:endParaRPr lang="fr-FR" sz="4000" b="1" dirty="0">
              <a:latin typeface="Calibri" pitchFamily="34" charset="0"/>
            </a:endParaRPr>
          </a:p>
        </p:txBody>
      </p:sp>
      <p:pic>
        <p:nvPicPr>
          <p:cNvPr id="3" name="Picture 3"/>
          <p:cNvPicPr>
            <a:picLocks noChangeAspect="1" noChangeArrowheads="1"/>
          </p:cNvPicPr>
          <p:nvPr/>
        </p:nvPicPr>
        <p:blipFill>
          <a:blip r:embed="rId9" cstate="print"/>
          <a:srcRect/>
          <a:stretch>
            <a:fillRect/>
          </a:stretch>
        </p:blipFill>
        <p:spPr bwMode="auto">
          <a:xfrm>
            <a:off x="5508104" y="620688"/>
            <a:ext cx="2883700" cy="2768352"/>
          </a:xfrm>
          <a:prstGeom prst="rect">
            <a:avLst/>
          </a:prstGeom>
          <a:noFill/>
          <a:ln w="9525">
            <a:noFill/>
            <a:miter lim="800000"/>
            <a:headEnd/>
            <a:tailEnd/>
          </a:ln>
        </p:spPr>
      </p:pic>
      <p:pic>
        <p:nvPicPr>
          <p:cNvPr id="4" name="Picture 2"/>
          <p:cNvPicPr>
            <a:picLocks noChangeAspect="1" noChangeArrowheads="1"/>
          </p:cNvPicPr>
          <p:nvPr/>
        </p:nvPicPr>
        <p:blipFill>
          <a:blip r:embed="rId10" cstate="print"/>
          <a:srcRect/>
          <a:stretch>
            <a:fillRect/>
          </a:stretch>
        </p:blipFill>
        <p:spPr bwMode="auto">
          <a:xfrm>
            <a:off x="5580112" y="3212976"/>
            <a:ext cx="2736304" cy="2592288"/>
          </a:xfrm>
          <a:prstGeom prst="rect">
            <a:avLst/>
          </a:prstGeom>
          <a:noFill/>
          <a:ln w="9525">
            <a:noFill/>
            <a:miter lim="800000"/>
            <a:headEnd/>
            <a:tailEnd/>
          </a:ln>
        </p:spPr>
      </p:pic>
      <p:pic>
        <p:nvPicPr>
          <p:cNvPr id="11266" name="Picture 2"/>
          <p:cNvPicPr>
            <a:picLocks noChangeAspect="1" noChangeArrowheads="1"/>
          </p:cNvPicPr>
          <p:nvPr/>
        </p:nvPicPr>
        <p:blipFill>
          <a:blip r:embed="rId11" cstate="print"/>
          <a:srcRect/>
          <a:stretch>
            <a:fillRect/>
          </a:stretch>
        </p:blipFill>
        <p:spPr bwMode="auto">
          <a:xfrm>
            <a:off x="8028384" y="6093296"/>
            <a:ext cx="438150" cy="46672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943EB1B5-3F48-438E-815F-DF091B21ECDA}" type="slidenum">
              <a:rPr lang="fr-FR" smtClean="0"/>
              <a:pPr/>
              <a:t>4</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cstate="print"/>
          <a:srcRect/>
          <a:stretch>
            <a:fillRect/>
          </a:stretch>
        </p:blipFill>
        <p:spPr bwMode="auto">
          <a:xfrm rot="2527549">
            <a:off x="406858" y="406858"/>
            <a:ext cx="1972955" cy="1972955"/>
          </a:xfrm>
          <a:prstGeom prst="rect">
            <a:avLst/>
          </a:prstGeom>
          <a:noFill/>
          <a:ln w="9525">
            <a:noFill/>
            <a:miter lim="800000"/>
            <a:headEnd/>
            <a:tailEnd/>
          </a:ln>
        </p:spPr>
      </p:pic>
      <p:sp>
        <p:nvSpPr>
          <p:cNvPr id="15" name="ZoneTexte 14"/>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pic>
        <p:nvPicPr>
          <p:cNvPr id="9" name="Image 8" descr="j0438065.png"/>
          <p:cNvPicPr>
            <a:picLocks noChangeAspect="1"/>
          </p:cNvPicPr>
          <p:nvPr/>
        </p:nvPicPr>
        <p:blipFill>
          <a:blip r:embed="rId3" cstate="print"/>
          <a:stretch>
            <a:fillRect/>
          </a:stretch>
        </p:blipFill>
        <p:spPr>
          <a:xfrm>
            <a:off x="3635896" y="908720"/>
            <a:ext cx="1152128" cy="1152128"/>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6372200" y="4005064"/>
            <a:ext cx="1296144" cy="970655"/>
          </a:xfrm>
          <a:prstGeom prst="rect">
            <a:avLst/>
          </a:prstGeom>
          <a:noFill/>
          <a:ln w="9525">
            <a:noFill/>
            <a:miter lim="800000"/>
            <a:headEnd/>
            <a:tailEnd/>
          </a:ln>
        </p:spPr>
      </p:pic>
      <p:graphicFrame>
        <p:nvGraphicFramePr>
          <p:cNvPr id="5" name="Diagramme 4"/>
          <p:cNvGraphicFramePr/>
          <p:nvPr/>
        </p:nvGraphicFramePr>
        <p:xfrm>
          <a:off x="251520" y="1628800"/>
          <a:ext cx="8532440"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 2" descr="j0434879.png"/>
          <p:cNvPicPr>
            <a:picLocks noChangeAspect="1"/>
          </p:cNvPicPr>
          <p:nvPr/>
        </p:nvPicPr>
        <p:blipFill>
          <a:blip r:embed="rId10" cstate="print"/>
          <a:stretch>
            <a:fillRect/>
          </a:stretch>
        </p:blipFill>
        <p:spPr>
          <a:xfrm>
            <a:off x="2195736" y="4509120"/>
            <a:ext cx="1412776" cy="1412776"/>
          </a:xfrm>
          <a:prstGeom prst="rect">
            <a:avLst/>
          </a:prstGeom>
        </p:spPr>
      </p:pic>
      <p:pic>
        <p:nvPicPr>
          <p:cNvPr id="7" name="Image 6" descr="j0434750.png"/>
          <p:cNvPicPr>
            <a:picLocks noChangeAspect="1"/>
          </p:cNvPicPr>
          <p:nvPr/>
        </p:nvPicPr>
        <p:blipFill>
          <a:blip r:embed="rId11" cstate="print"/>
          <a:stretch>
            <a:fillRect/>
          </a:stretch>
        </p:blipFill>
        <p:spPr>
          <a:xfrm>
            <a:off x="2195736" y="2708920"/>
            <a:ext cx="1251520" cy="1008112"/>
          </a:xfrm>
          <a:prstGeom prst="rect">
            <a:avLst/>
          </a:prstGeom>
        </p:spPr>
      </p:pic>
      <p:pic>
        <p:nvPicPr>
          <p:cNvPr id="8" name="Image 7" descr="produit_la_600029.jpg"/>
          <p:cNvPicPr>
            <a:picLocks noChangeAspect="1"/>
          </p:cNvPicPr>
          <p:nvPr/>
        </p:nvPicPr>
        <p:blipFill>
          <a:blip r:embed="rId12" cstate="print"/>
          <a:stretch>
            <a:fillRect/>
          </a:stretch>
        </p:blipFill>
        <p:spPr>
          <a:xfrm>
            <a:off x="3707904" y="5085184"/>
            <a:ext cx="707901" cy="707901"/>
          </a:xfrm>
          <a:prstGeom prst="rect">
            <a:avLst/>
          </a:prstGeom>
        </p:spPr>
      </p:pic>
      <p:pic>
        <p:nvPicPr>
          <p:cNvPr id="10" name="Picture 2"/>
          <p:cNvPicPr>
            <a:picLocks noChangeAspect="1" noChangeArrowheads="1"/>
          </p:cNvPicPr>
          <p:nvPr/>
        </p:nvPicPr>
        <p:blipFill>
          <a:blip r:embed="rId13" cstate="print"/>
          <a:srcRect/>
          <a:stretch>
            <a:fillRect/>
          </a:stretch>
        </p:blipFill>
        <p:spPr bwMode="auto">
          <a:xfrm>
            <a:off x="5148064" y="548680"/>
            <a:ext cx="3456384" cy="792088"/>
          </a:xfrm>
          <a:prstGeom prst="rect">
            <a:avLst/>
          </a:prstGeom>
          <a:noFill/>
          <a:ln w="9525">
            <a:solidFill>
              <a:schemeClr val="tx1">
                <a:lumMod val="95000"/>
                <a:lumOff val="5000"/>
              </a:schemeClr>
            </a:solidFill>
            <a:miter lim="800000"/>
            <a:headEnd/>
            <a:tailEnd/>
          </a:ln>
        </p:spPr>
      </p:pic>
      <p:pic>
        <p:nvPicPr>
          <p:cNvPr id="13" name="Picture 8"/>
          <p:cNvPicPr>
            <a:picLocks noChangeAspect="1" noChangeArrowheads="1"/>
          </p:cNvPicPr>
          <p:nvPr/>
        </p:nvPicPr>
        <p:blipFill>
          <a:blip r:embed="rId14" cstate="print"/>
          <a:srcRect/>
          <a:stretch>
            <a:fillRect/>
          </a:stretch>
        </p:blipFill>
        <p:spPr bwMode="auto">
          <a:xfrm>
            <a:off x="467544" y="5085184"/>
            <a:ext cx="567516" cy="939949"/>
          </a:xfrm>
          <a:prstGeom prst="rect">
            <a:avLst/>
          </a:prstGeom>
          <a:noFill/>
          <a:ln w="9525">
            <a:noFill/>
            <a:miter lim="800000"/>
            <a:headEnd/>
            <a:tailEnd/>
          </a:ln>
        </p:spPr>
      </p:pic>
      <p:pic>
        <p:nvPicPr>
          <p:cNvPr id="5122" name="Picture 2"/>
          <p:cNvPicPr>
            <a:picLocks noChangeAspect="1" noChangeArrowheads="1"/>
          </p:cNvPicPr>
          <p:nvPr/>
        </p:nvPicPr>
        <p:blipFill>
          <a:blip r:embed="rId15" cstate="print"/>
          <a:srcRect/>
          <a:stretch>
            <a:fillRect/>
          </a:stretch>
        </p:blipFill>
        <p:spPr bwMode="auto">
          <a:xfrm>
            <a:off x="7956376" y="5867880"/>
            <a:ext cx="582166" cy="620133"/>
          </a:xfrm>
          <a:prstGeom prst="rect">
            <a:avLst/>
          </a:prstGeom>
          <a:noFill/>
          <a:ln w="9525">
            <a:noFill/>
            <a:miter lim="800000"/>
            <a:headEnd/>
            <a:tailEnd/>
          </a:ln>
        </p:spPr>
      </p:pic>
      <p:sp>
        <p:nvSpPr>
          <p:cNvPr id="14" name="Espace réservé du numéro de diapositive 13"/>
          <p:cNvSpPr>
            <a:spLocks noGrp="1"/>
          </p:cNvSpPr>
          <p:nvPr>
            <p:ph type="sldNum" sz="quarter" idx="12"/>
          </p:nvPr>
        </p:nvSpPr>
        <p:spPr/>
        <p:txBody>
          <a:bodyPr/>
          <a:lstStyle/>
          <a:p>
            <a:fld id="{943EB1B5-3F48-438E-815F-DF091B21ECDA}" type="slidenum">
              <a:rPr lang="fr-FR" smtClean="0"/>
              <a:pPr/>
              <a:t>5</a:t>
            </a:fld>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ZoneTexte 1"/>
          <p:cNvSpPr txBox="1"/>
          <p:nvPr/>
        </p:nvSpPr>
        <p:spPr>
          <a:xfrm>
            <a:off x="179512" y="548680"/>
            <a:ext cx="8712968" cy="830997"/>
          </a:xfrm>
          <a:prstGeom prst="rect">
            <a:avLst/>
          </a:prstGeom>
          <a:gradFill flip="none" rotWithShape="1">
            <a:gsLst>
              <a:gs pos="0">
                <a:schemeClr val="tx1">
                  <a:lumMod val="50000"/>
                  <a:tint val="66000"/>
                  <a:satMod val="160000"/>
                </a:schemeClr>
              </a:gs>
              <a:gs pos="50000">
                <a:schemeClr val="tx1">
                  <a:lumMod val="50000"/>
                  <a:tint val="44500"/>
                  <a:satMod val="160000"/>
                </a:schemeClr>
              </a:gs>
              <a:gs pos="100000">
                <a:schemeClr val="tx1">
                  <a:lumMod val="50000"/>
                  <a:tint val="23500"/>
                  <a:satMod val="160000"/>
                </a:schemeClr>
              </a:gs>
            </a:gsLst>
            <a:lin ang="5400000" scaled="1"/>
            <a:tileRect/>
          </a:gradFill>
        </p:spPr>
        <p:txBody>
          <a:bodyPr wrap="square" rtlCol="0">
            <a:spAutoFit/>
          </a:bodyPr>
          <a:lstStyle/>
          <a:p>
            <a:pPr algn="ctr"/>
            <a:r>
              <a:rPr lang="fr-FR" sz="2400" b="1" dirty="0" smtClean="0"/>
              <a:t>le </a:t>
            </a:r>
            <a:r>
              <a:rPr lang="fr-FR" sz="2400" b="1" dirty="0" smtClean="0">
                <a:solidFill>
                  <a:srgbClr val="C00000"/>
                </a:solidFill>
              </a:rPr>
              <a:t>respect</a:t>
            </a:r>
            <a:r>
              <a:rPr lang="fr-FR" sz="2400" b="1" dirty="0" smtClean="0"/>
              <a:t> ne s’acquiert qu’à condition de respecter</a:t>
            </a:r>
          </a:p>
          <a:p>
            <a:pPr algn="ctr"/>
            <a:r>
              <a:rPr lang="fr-FR" sz="2400" b="1" dirty="0" smtClean="0"/>
              <a:t>la </a:t>
            </a:r>
            <a:r>
              <a:rPr lang="fr-FR" sz="2400" b="1" dirty="0" smtClean="0">
                <a:solidFill>
                  <a:srgbClr val="C00000"/>
                </a:solidFill>
              </a:rPr>
              <a:t>liberté</a:t>
            </a:r>
            <a:r>
              <a:rPr lang="fr-FR" sz="2400" b="1" dirty="0" smtClean="0"/>
              <a:t> </a:t>
            </a:r>
            <a:r>
              <a:rPr lang="fr-FR" sz="2400" b="1" dirty="0" smtClean="0"/>
              <a:t>de </a:t>
            </a:r>
            <a:r>
              <a:rPr lang="fr-FR" sz="2400" b="1" dirty="0" smtClean="0"/>
              <a:t>chaque être humain.</a:t>
            </a:r>
            <a:endParaRPr lang="fr-FR" sz="2400" b="1" dirty="0"/>
          </a:p>
        </p:txBody>
      </p:sp>
      <p:sp>
        <p:nvSpPr>
          <p:cNvPr id="3" name="ZoneTexte 2"/>
          <p:cNvSpPr txBox="1"/>
          <p:nvPr/>
        </p:nvSpPr>
        <p:spPr>
          <a:xfrm>
            <a:off x="251520" y="1844824"/>
            <a:ext cx="8064896" cy="4062651"/>
          </a:xfrm>
          <a:prstGeom prst="rect">
            <a:avLst/>
          </a:prstGeom>
          <a:noFill/>
        </p:spPr>
        <p:txBody>
          <a:bodyPr wrap="square" rtlCol="0">
            <a:spAutoFit/>
          </a:bodyPr>
          <a:lstStyle/>
          <a:p>
            <a:r>
              <a:rPr lang="fr-FR" sz="2400" b="1" dirty="0" smtClean="0">
                <a:solidFill>
                  <a:srgbClr val="C00000"/>
                </a:solidFill>
                <a:latin typeface="Arial Narrow" pitchFamily="34" charset="0"/>
              </a:rPr>
              <a:t>Se respecter c’est</a:t>
            </a:r>
            <a:r>
              <a:rPr lang="fr-FR" sz="2400" dirty="0" smtClean="0">
                <a:solidFill>
                  <a:srgbClr val="C00000"/>
                </a:solidFill>
                <a:latin typeface="Arial Narrow" pitchFamily="34" charset="0"/>
              </a:rPr>
              <a:t> : </a:t>
            </a:r>
          </a:p>
          <a:p>
            <a:r>
              <a:rPr lang="fr-FR" sz="2400" dirty="0" smtClean="0"/>
              <a:t>Ne pas accepter des choses qui nous ont été imposées par d’autres </a:t>
            </a:r>
            <a:r>
              <a:rPr lang="fr-FR" sz="2400" dirty="0" smtClean="0"/>
              <a:t>adultes et </a:t>
            </a:r>
            <a:r>
              <a:rPr lang="fr-FR" sz="2400" dirty="0" smtClean="0"/>
              <a:t>qui ne sont pas en phase </a:t>
            </a:r>
          </a:p>
          <a:p>
            <a:r>
              <a:rPr lang="fr-FR" sz="2400" dirty="0" smtClean="0"/>
              <a:t>avec nos convictions, </a:t>
            </a:r>
          </a:p>
          <a:p>
            <a:pPr>
              <a:buFont typeface="Wingdings" pitchFamily="2" charset="2"/>
              <a:buChar char="v"/>
            </a:pPr>
            <a:r>
              <a:rPr lang="fr-FR" sz="2400" dirty="0" smtClean="0"/>
              <a:t> Savoir dire non, </a:t>
            </a:r>
          </a:p>
          <a:p>
            <a:pPr>
              <a:buFont typeface="Wingdings" pitchFamily="2" charset="2"/>
              <a:buChar char="v"/>
            </a:pPr>
            <a:r>
              <a:rPr lang="fr-FR" sz="2400" dirty="0" smtClean="0"/>
              <a:t>Mettre des limites, </a:t>
            </a:r>
          </a:p>
          <a:p>
            <a:pPr>
              <a:buFont typeface="Wingdings" pitchFamily="2" charset="2"/>
              <a:buChar char="v"/>
            </a:pPr>
            <a:r>
              <a:rPr lang="fr-FR" sz="2400" dirty="0" smtClean="0"/>
              <a:t>Reconnaître ses valeurs au sein de la société, </a:t>
            </a:r>
          </a:p>
          <a:p>
            <a:pPr>
              <a:buFont typeface="Wingdings" pitchFamily="2" charset="2"/>
              <a:buChar char="v"/>
            </a:pPr>
            <a:r>
              <a:rPr lang="fr-FR" sz="2400" dirty="0" smtClean="0"/>
              <a:t>Ressentir un sentiment de fierté </a:t>
            </a:r>
            <a:endParaRPr lang="fr-FR" sz="2400" dirty="0" smtClean="0"/>
          </a:p>
          <a:p>
            <a:r>
              <a:rPr lang="fr-FR" sz="2400" dirty="0" smtClean="0"/>
              <a:t>pour </a:t>
            </a:r>
            <a:r>
              <a:rPr lang="fr-FR" sz="2400" dirty="0" smtClean="0"/>
              <a:t>ce que nous sommes </a:t>
            </a:r>
            <a:r>
              <a:rPr lang="fr-FR" sz="2400" dirty="0" smtClean="0"/>
              <a:t>et </a:t>
            </a:r>
            <a:r>
              <a:rPr lang="fr-FR" sz="2400" dirty="0" smtClean="0"/>
              <a:t>ce que nous faisons</a:t>
            </a:r>
          </a:p>
          <a:p>
            <a:endParaRPr lang="fr-FR" sz="2400" dirty="0" smtClean="0"/>
          </a:p>
          <a:p>
            <a:endParaRPr lang="fr-FR" dirty="0"/>
          </a:p>
        </p:txBody>
      </p:sp>
      <p:sp>
        <p:nvSpPr>
          <p:cNvPr id="4" name="Rectangle 3"/>
          <p:cNvSpPr/>
          <p:nvPr/>
        </p:nvSpPr>
        <p:spPr>
          <a:xfrm>
            <a:off x="323528" y="5517232"/>
            <a:ext cx="646331" cy="369332"/>
          </a:xfrm>
          <a:prstGeom prst="rect">
            <a:avLst/>
          </a:prstGeom>
        </p:spPr>
        <p:txBody>
          <a:bodyPr wrap="square">
            <a:spAutoFit/>
          </a:bodyPr>
          <a:lstStyle/>
          <a:p>
            <a:r>
              <a:rPr lang="fr-FR" dirty="0" smtClean="0"/>
              <a:t>……</a:t>
            </a:r>
            <a:endParaRPr lang="fr-FR" dirty="0"/>
          </a:p>
        </p:txBody>
      </p:sp>
      <p:pic>
        <p:nvPicPr>
          <p:cNvPr id="5" name="Picture 2"/>
          <p:cNvPicPr>
            <a:picLocks noChangeAspect="1" noChangeArrowheads="1"/>
          </p:cNvPicPr>
          <p:nvPr/>
        </p:nvPicPr>
        <p:blipFill>
          <a:blip r:embed="rId2" cstate="print"/>
          <a:srcRect/>
          <a:stretch>
            <a:fillRect/>
          </a:stretch>
        </p:blipFill>
        <p:spPr bwMode="auto">
          <a:xfrm>
            <a:off x="7236296" y="3212976"/>
            <a:ext cx="1584176" cy="1296144"/>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7740352" y="5805264"/>
            <a:ext cx="798190" cy="850246"/>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943EB1B5-3F48-438E-815F-DF091B21ECDA}" type="slidenum">
              <a:rPr lang="fr-FR" smtClean="0"/>
              <a:pPr/>
              <a:t>6</a:t>
            </a:fld>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ZoneTexte 1"/>
          <p:cNvSpPr txBox="1"/>
          <p:nvPr/>
        </p:nvSpPr>
        <p:spPr>
          <a:xfrm>
            <a:off x="395536" y="1628800"/>
            <a:ext cx="6261651" cy="2831544"/>
          </a:xfrm>
          <a:prstGeom prst="rect">
            <a:avLst/>
          </a:prstGeom>
          <a:solidFill>
            <a:schemeClr val="bg1"/>
          </a:solidFill>
        </p:spPr>
        <p:txBody>
          <a:bodyPr wrap="square" rtlCol="0">
            <a:spAutoFit/>
          </a:bodyPr>
          <a:lstStyle/>
          <a:p>
            <a:r>
              <a:rPr lang="fr-FR" sz="4000" b="1" dirty="0" smtClean="0">
                <a:solidFill>
                  <a:srgbClr val="FF0000"/>
                </a:solidFill>
                <a:latin typeface="Comic Sans MS" pitchFamily="66" charset="0"/>
              </a:rPr>
              <a:t>Les autres personnes vous traitent de la façon dont vous vous traitez</a:t>
            </a:r>
          </a:p>
          <a:p>
            <a:endParaRPr lang="fr-FR" dirty="0"/>
          </a:p>
        </p:txBody>
      </p:sp>
      <p:grpSp>
        <p:nvGrpSpPr>
          <p:cNvPr id="3" name="Diagram group"/>
          <p:cNvGrpSpPr/>
          <p:nvPr/>
        </p:nvGrpSpPr>
        <p:grpSpPr>
          <a:xfrm>
            <a:off x="6444208" y="1988840"/>
            <a:ext cx="2057492" cy="1152128"/>
            <a:chOff x="4320480" y="3960432"/>
            <a:chExt cx="1697452" cy="811122"/>
          </a:xfrm>
          <a:scene3d>
            <a:camera prst="orthographicFront"/>
            <a:lightRig rig="threePt" dir="t"/>
          </a:scene3d>
        </p:grpSpPr>
        <p:grpSp>
          <p:nvGrpSpPr>
            <p:cNvPr id="4" name="Groupe 3"/>
            <p:cNvGrpSpPr/>
            <p:nvPr/>
          </p:nvGrpSpPr>
          <p:grpSpPr>
            <a:xfrm>
              <a:off x="4320480" y="3960432"/>
              <a:ext cx="1697452" cy="811122"/>
              <a:chOff x="4320480" y="3960432"/>
              <a:chExt cx="1697452" cy="811122"/>
            </a:xfrm>
            <a:scene3d>
              <a:camera prst="orthographicFront"/>
              <a:lightRig rig="threePt" dir="t"/>
            </a:scene3d>
          </p:grpSpPr>
          <p:sp>
            <p:nvSpPr>
              <p:cNvPr id="5" name="Ellipse 4"/>
              <p:cNvSpPr/>
              <p:nvPr/>
            </p:nvSpPr>
            <p:spPr>
              <a:xfrm>
                <a:off x="4320480" y="3960432"/>
                <a:ext cx="1697452" cy="811122"/>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0800000" scaled="1"/>
                <a:tileRect/>
              </a:gra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Ellipse 4"/>
              <p:cNvSpPr/>
              <p:nvPr/>
            </p:nvSpPr>
            <p:spPr>
              <a:xfrm>
                <a:off x="4569066" y="4079218"/>
                <a:ext cx="1200280" cy="57355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FF0000"/>
                    </a:solidFill>
                  </a:rPr>
                  <a:t>LES AUTRES</a:t>
                </a:r>
                <a:endParaRPr lang="fr-FR" sz="2000" b="1" kern="1200" dirty="0">
                  <a:solidFill>
                    <a:srgbClr val="FF0000"/>
                  </a:solidFill>
                </a:endParaRPr>
              </a:p>
            </p:txBody>
          </p:sp>
        </p:grpSp>
      </p:grpSp>
      <p:grpSp>
        <p:nvGrpSpPr>
          <p:cNvPr id="7" name="Diagram group"/>
          <p:cNvGrpSpPr/>
          <p:nvPr/>
        </p:nvGrpSpPr>
        <p:grpSpPr>
          <a:xfrm>
            <a:off x="2339752" y="4437112"/>
            <a:ext cx="2232248" cy="1184839"/>
            <a:chOff x="661842" y="2464127"/>
            <a:chExt cx="1512173" cy="824799"/>
          </a:xfrm>
          <a:scene3d>
            <a:camera prst="orthographicFront"/>
            <a:lightRig rig="threePt" dir="t"/>
          </a:scene3d>
        </p:grpSpPr>
        <p:grpSp>
          <p:nvGrpSpPr>
            <p:cNvPr id="8" name="Groupe 7"/>
            <p:cNvGrpSpPr/>
            <p:nvPr/>
          </p:nvGrpSpPr>
          <p:grpSpPr>
            <a:xfrm>
              <a:off x="661842" y="2464127"/>
              <a:ext cx="1512173" cy="824799"/>
              <a:chOff x="661842" y="2464127"/>
              <a:chExt cx="1512173" cy="824799"/>
            </a:xfrm>
            <a:scene3d>
              <a:camera prst="orthographicFront"/>
              <a:lightRig rig="threePt" dir="t"/>
            </a:scene3d>
          </p:grpSpPr>
          <p:sp>
            <p:nvSpPr>
              <p:cNvPr id="9" name="Ellipse 8"/>
              <p:cNvSpPr/>
              <p:nvPr/>
            </p:nvSpPr>
            <p:spPr>
              <a:xfrm>
                <a:off x="661842" y="2464127"/>
                <a:ext cx="1512173" cy="824799"/>
              </a:xfrm>
              <a:prstGeom prst="ellipse">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Ellipse 4"/>
              <p:cNvSpPr/>
              <p:nvPr/>
            </p:nvSpPr>
            <p:spPr>
              <a:xfrm>
                <a:off x="883295" y="2584916"/>
                <a:ext cx="1069267" cy="58322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FF0000"/>
                    </a:solidFill>
                  </a:rPr>
                  <a:t>LES REGLES</a:t>
                </a:r>
                <a:endParaRPr lang="fr-FR" sz="1800" b="1" kern="1200" dirty="0">
                  <a:solidFill>
                    <a:srgbClr val="FF0000"/>
                  </a:solidFill>
                </a:endParaRPr>
              </a:p>
            </p:txBody>
          </p:sp>
        </p:grpSp>
      </p:grpSp>
      <p:pic>
        <p:nvPicPr>
          <p:cNvPr id="11" name="Picture 2"/>
          <p:cNvPicPr>
            <a:picLocks noChangeAspect="1" noChangeArrowheads="1"/>
          </p:cNvPicPr>
          <p:nvPr/>
        </p:nvPicPr>
        <p:blipFill>
          <a:blip r:embed="rId2" cstate="print"/>
          <a:srcRect/>
          <a:stretch>
            <a:fillRect/>
          </a:stretch>
        </p:blipFill>
        <p:spPr bwMode="auto">
          <a:xfrm>
            <a:off x="683568" y="476672"/>
            <a:ext cx="4392488" cy="792088"/>
          </a:xfrm>
          <a:prstGeom prst="rect">
            <a:avLst/>
          </a:prstGeom>
          <a:noFill/>
          <a:ln w="9525">
            <a:solidFill>
              <a:schemeClr val="bg1">
                <a:lumMod val="50000"/>
              </a:schemeClr>
            </a:solid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148064" y="3645024"/>
            <a:ext cx="1872208" cy="168261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452320" y="764704"/>
            <a:ext cx="1008112" cy="100811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884368" y="5949280"/>
            <a:ext cx="654174" cy="696838"/>
          </a:xfrm>
          <a:prstGeom prst="rect">
            <a:avLst/>
          </a:prstGeom>
          <a:noFill/>
          <a:ln w="9525">
            <a:noFill/>
            <a:miter lim="800000"/>
            <a:headEnd/>
            <a:tailEnd/>
          </a:ln>
        </p:spPr>
      </p:pic>
      <p:sp>
        <p:nvSpPr>
          <p:cNvPr id="15" name="Espace réservé du numéro de diapositive 14"/>
          <p:cNvSpPr>
            <a:spLocks noGrp="1"/>
          </p:cNvSpPr>
          <p:nvPr>
            <p:ph type="sldNum" sz="quarter" idx="12"/>
          </p:nvPr>
        </p:nvSpPr>
        <p:spPr/>
        <p:txBody>
          <a:bodyPr/>
          <a:lstStyle/>
          <a:p>
            <a:fld id="{943EB1B5-3F48-438E-815F-DF091B21ECDA}"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1025" name="Rectangle 1"/>
          <p:cNvSpPr>
            <a:spLocks noChangeArrowheads="1"/>
          </p:cNvSpPr>
          <p:nvPr/>
        </p:nvSpPr>
        <p:spPr bwMode="auto">
          <a:xfrm>
            <a:off x="323528" y="1043444"/>
            <a:ext cx="799288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a:p>
            <a:pPr lvl="0" eaLnBrk="0" fontAlgn="base" hangingPunct="0">
              <a:spcBef>
                <a:spcPct val="0"/>
              </a:spcBef>
              <a:spcAft>
                <a:spcPct val="0"/>
              </a:spcAft>
              <a:buFontTx/>
              <a:buChar char="•"/>
            </a:pPr>
            <a:r>
              <a:rPr kumimoji="0" lang="fr-FR" sz="2000" b="0" i="0" u="none" strike="noStrike" cap="none" normalizeH="0" baseline="0" dirty="0" smtClean="0">
                <a:ln>
                  <a:noFill/>
                </a:ln>
                <a:solidFill>
                  <a:schemeClr val="tx1"/>
                </a:solidFill>
                <a:effectLst/>
                <a:latin typeface="Arial" charset="0"/>
              </a:rPr>
              <a:t> Vous </a:t>
            </a:r>
            <a:r>
              <a:rPr kumimoji="0" lang="fr-FR" sz="2000" b="0" i="0" u="none" strike="noStrike" cap="none" normalizeH="0" baseline="0" dirty="0" smtClean="0">
                <a:ln>
                  <a:noFill/>
                </a:ln>
                <a:solidFill>
                  <a:srgbClr val="C00000"/>
                </a:solidFill>
                <a:effectLst/>
                <a:latin typeface="Arial" charset="0"/>
              </a:rPr>
              <a:t>devez le respect </a:t>
            </a:r>
            <a:r>
              <a:rPr kumimoji="0" lang="fr-FR" sz="2000" b="0" i="0" u="none" strike="noStrike" cap="none" normalizeH="0" baseline="0" dirty="0" smtClean="0">
                <a:ln>
                  <a:noFill/>
                </a:ln>
                <a:solidFill>
                  <a:schemeClr val="tx1"/>
                </a:solidFill>
                <a:effectLst/>
                <a:latin typeface="Arial" charset="0"/>
              </a:rPr>
              <a:t>à tous ceux que vous </a:t>
            </a:r>
          </a:p>
          <a:p>
            <a:pPr lvl="0" eaLnBrk="0" fontAlgn="base" hangingPunct="0">
              <a:spcBef>
                <a:spcPct val="0"/>
              </a:spcBef>
              <a:spcAft>
                <a:spcPct val="0"/>
              </a:spcAft>
            </a:pPr>
            <a:r>
              <a:rPr lang="fr-FR" sz="2000" dirty="0" smtClean="0">
                <a:latin typeface="Arial" charset="0"/>
              </a:rPr>
              <a:t> rencontrerez  </a:t>
            </a:r>
            <a:r>
              <a:rPr kumimoji="0" lang="fr-FR" sz="2000" b="0" i="0" u="none" strike="noStrike" cap="none" normalizeH="0" baseline="0" dirty="0" smtClean="0">
                <a:ln>
                  <a:noFill/>
                </a:ln>
                <a:solidFill>
                  <a:schemeClr val="tx1"/>
                </a:solidFill>
                <a:effectLst/>
                <a:latin typeface="Arial" charset="0"/>
              </a:rPr>
              <a:t>jeunes et adultes. </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Arial" charset="0"/>
              </a:rPr>
              <a:t>Vous n’avez jamais le droit de vous moquer d’un autre, quelles que soient ses différences : </a:t>
            </a:r>
          </a:p>
          <a:p>
            <a:pPr lvl="1" eaLnBrk="0" fontAlgn="base" hangingPunct="0">
              <a:spcBef>
                <a:spcPct val="0"/>
              </a:spcBef>
              <a:spcAft>
                <a:spcPct val="0"/>
              </a:spcAft>
              <a:buFont typeface="Wingdings" pitchFamily="2" charset="2"/>
              <a:buChar char="§"/>
            </a:pPr>
            <a:r>
              <a:rPr kumimoji="0" lang="fr-FR" sz="2000" b="0" i="0" u="none" strike="noStrike" cap="none" normalizeH="0" baseline="0" dirty="0" smtClean="0">
                <a:ln>
                  <a:noFill/>
                </a:ln>
                <a:solidFill>
                  <a:schemeClr val="tx1"/>
                </a:solidFill>
                <a:effectLst/>
                <a:latin typeface="Arial" charset="0"/>
              </a:rPr>
              <a:t>physiques, </a:t>
            </a:r>
          </a:p>
          <a:p>
            <a:pPr lvl="1" eaLnBrk="0" fontAlgn="base" hangingPunct="0">
              <a:spcBef>
                <a:spcPct val="0"/>
              </a:spcBef>
              <a:spcAft>
                <a:spcPct val="0"/>
              </a:spcAft>
              <a:buFont typeface="Wingdings" pitchFamily="2" charset="2"/>
              <a:buChar char="§"/>
            </a:pPr>
            <a:r>
              <a:rPr kumimoji="0" lang="fr-FR" sz="2000" b="0" i="0" u="none" strike="noStrike" cap="none" normalizeH="0" baseline="0" dirty="0" smtClean="0">
                <a:ln>
                  <a:noFill/>
                </a:ln>
                <a:solidFill>
                  <a:schemeClr val="tx1"/>
                </a:solidFill>
                <a:effectLst/>
                <a:latin typeface="Arial" charset="0"/>
              </a:rPr>
              <a:t>intellectuelles, </a:t>
            </a:r>
          </a:p>
          <a:p>
            <a:pPr lvl="1" eaLnBrk="0" fontAlgn="base" hangingPunct="0">
              <a:spcBef>
                <a:spcPct val="0"/>
              </a:spcBef>
              <a:spcAft>
                <a:spcPct val="0"/>
              </a:spcAft>
              <a:buFont typeface="Wingdings" pitchFamily="2" charset="2"/>
              <a:buChar char="§"/>
            </a:pPr>
            <a:r>
              <a:rPr kumimoji="0" lang="fr-FR" sz="2000" b="0" i="0" u="none" strike="noStrike" cap="none" normalizeH="0" baseline="0" dirty="0" smtClean="0">
                <a:ln>
                  <a:noFill/>
                </a:ln>
                <a:solidFill>
                  <a:schemeClr val="tx1"/>
                </a:solidFill>
                <a:effectLst/>
                <a:latin typeface="Arial" charset="0"/>
              </a:rPr>
              <a:t>de langue, </a:t>
            </a:r>
          </a:p>
          <a:p>
            <a:pPr lvl="1" eaLnBrk="0" fontAlgn="base" hangingPunct="0">
              <a:spcBef>
                <a:spcPct val="0"/>
              </a:spcBef>
              <a:spcAft>
                <a:spcPct val="0"/>
              </a:spcAft>
              <a:buFont typeface="Wingdings" pitchFamily="2" charset="2"/>
              <a:buChar char="§"/>
            </a:pPr>
            <a:r>
              <a:rPr kumimoji="0" lang="fr-FR" sz="2000" b="0" i="0" u="none" strike="noStrike" cap="none" normalizeH="0" baseline="0" dirty="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smtClean="0">
                <a:ln>
                  <a:noFill/>
                </a:ln>
                <a:solidFill>
                  <a:schemeClr val="tx1"/>
                </a:solidFill>
                <a:effectLst/>
                <a:latin typeface="Arial" charset="0"/>
              </a:rPr>
              <a:t>Vous êtes tous différents les uns des autres, </a:t>
            </a: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smtClean="0">
                <a:ln>
                  <a:noFill/>
                </a:ln>
                <a:solidFill>
                  <a:schemeClr val="tx1"/>
                </a:solidFill>
                <a:effectLst/>
                <a:latin typeface="Arial" charset="0"/>
              </a:rPr>
              <a:t>et pourtant tous semblables.</a:t>
            </a: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smtClean="0">
                <a:ln>
                  <a:noFill/>
                </a:ln>
                <a:solidFill>
                  <a:schemeClr val="tx1"/>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Arial" charset="0"/>
              </a:rPr>
              <a:t>« </a:t>
            </a:r>
            <a:r>
              <a:rPr kumimoji="0" lang="fr-FR" sz="2800" b="1" i="0" u="none" strike="noStrike" cap="none" normalizeH="0" baseline="0" dirty="0" smtClean="0">
                <a:ln>
                  <a:noFill/>
                </a:ln>
                <a:solidFill>
                  <a:srgbClr val="C00000"/>
                </a:solidFill>
                <a:effectLst/>
                <a:latin typeface="Calibri" pitchFamily="34" charset="0"/>
              </a:rPr>
              <a:t>Vous ne pourrez vivre en société que si vous avez </a:t>
            </a:r>
          </a:p>
          <a:p>
            <a:pPr marL="0" marR="0" lvl="0" indent="0" algn="ctr" defTabSz="914400" rtl="0" eaLnBrk="0" fontAlgn="base" latinLnBrk="0" hangingPunct="0">
              <a:lnSpc>
                <a:spcPct val="100000"/>
              </a:lnSpc>
              <a:spcBef>
                <a:spcPct val="0"/>
              </a:spcBef>
              <a:spcAft>
                <a:spcPct val="0"/>
              </a:spcAft>
              <a:buClrTx/>
              <a:buSzTx/>
              <a:tabLst/>
            </a:pPr>
            <a:r>
              <a:rPr kumimoji="0" lang="fr-FR" sz="2800" b="1" i="0" u="none" strike="noStrike" cap="none" normalizeH="0" baseline="0" dirty="0" smtClean="0">
                <a:ln>
                  <a:noFill/>
                </a:ln>
                <a:solidFill>
                  <a:srgbClr val="C00000"/>
                </a:solidFill>
                <a:effectLst/>
                <a:latin typeface="Calibri" pitchFamily="34" charset="0"/>
              </a:rPr>
              <a:t>un regard accueillant envers ceux </a:t>
            </a:r>
          </a:p>
          <a:p>
            <a:pPr marL="0" marR="0" lvl="0" indent="0" algn="ctr" defTabSz="914400" rtl="0" eaLnBrk="0" fontAlgn="base" latinLnBrk="0" hangingPunct="0">
              <a:lnSpc>
                <a:spcPct val="100000"/>
              </a:lnSpc>
              <a:spcBef>
                <a:spcPct val="0"/>
              </a:spcBef>
              <a:spcAft>
                <a:spcPct val="0"/>
              </a:spcAft>
              <a:buClrTx/>
              <a:buSzTx/>
              <a:tabLst/>
            </a:pPr>
            <a:r>
              <a:rPr kumimoji="0" lang="fr-FR" sz="2800" b="1" i="0" u="none" strike="noStrike" cap="none" normalizeH="0" baseline="0" dirty="0" smtClean="0">
                <a:ln>
                  <a:noFill/>
                </a:ln>
                <a:solidFill>
                  <a:srgbClr val="C00000"/>
                </a:solidFill>
                <a:effectLst/>
                <a:latin typeface="Calibri" pitchFamily="34" charset="0"/>
              </a:rPr>
              <a:t>qui vous entourent</a:t>
            </a:r>
            <a:r>
              <a:rPr kumimoji="0" lang="fr-FR" sz="2800" b="0" i="0" u="none" strike="noStrike" cap="none" normalizeH="0" baseline="0" dirty="0" smtClean="0">
                <a:ln>
                  <a:noFill/>
                </a:ln>
                <a:solidFill>
                  <a:schemeClr val="tx1"/>
                </a:solidFill>
                <a:effectLst/>
                <a:latin typeface="Calibri" pitchFamily="34" charset="0"/>
              </a:rPr>
              <a:t> </a:t>
            </a:r>
            <a:r>
              <a:rPr kumimoji="0" lang="fr-FR" sz="20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4572000" y="548680"/>
            <a:ext cx="4032448" cy="86409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43608" y="620688"/>
            <a:ext cx="1584176" cy="759758"/>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8028384" y="5877272"/>
            <a:ext cx="654174" cy="77846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943EB1B5-3F48-438E-815F-DF091B21ECDA}" type="slidenum">
              <a:rPr lang="fr-FR" smtClean="0"/>
              <a:pPr/>
              <a:t>8</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6165304"/>
            <a:ext cx="8352928" cy="369332"/>
          </a:xfrm>
          <a:prstGeom prst="rect">
            <a:avLst/>
          </a:prstGeom>
          <a:solidFill>
            <a:schemeClr val="bg1">
              <a:lumMod val="50000"/>
            </a:schemeClr>
          </a:solidFill>
          <a:ln>
            <a:solidFill>
              <a:schemeClr val="accent1"/>
            </a:solidFill>
          </a:ln>
        </p:spPr>
        <p:txBody>
          <a:bodyPr wrap="square" rtlCol="0">
            <a:spAutoFit/>
          </a:bodyPr>
          <a:lstStyle/>
          <a:p>
            <a:endParaRPr lang="fr-FR" dirty="0"/>
          </a:p>
        </p:txBody>
      </p:sp>
      <p:sp>
        <p:nvSpPr>
          <p:cNvPr id="2" name="Rectangle 1"/>
          <p:cNvSpPr/>
          <p:nvPr/>
        </p:nvSpPr>
        <p:spPr>
          <a:xfrm>
            <a:off x="179512" y="2492896"/>
            <a:ext cx="7848872" cy="298543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scene3d>
            <a:camera prst="orthographicFront"/>
            <a:lightRig rig="threePt" dir="t"/>
          </a:scene3d>
          <a:sp3d>
            <a:bevelT/>
          </a:sp3d>
        </p:spPr>
        <p:txBody>
          <a:bodyPr wrap="square">
            <a:spAutoFit/>
          </a:bodyPr>
          <a:lstStyle/>
          <a:p>
            <a:pPr lvl="0" algn="ctr" eaLnBrk="0" fontAlgn="base" hangingPunct="0">
              <a:spcBef>
                <a:spcPct val="0"/>
              </a:spcBef>
              <a:spcAft>
                <a:spcPct val="0"/>
              </a:spcAft>
              <a:buFontTx/>
              <a:buChar char="•"/>
            </a:pPr>
            <a:r>
              <a:rPr lang="fr-FR" sz="2400" dirty="0" smtClean="0">
                <a:latin typeface="Arial" charset="0"/>
              </a:rPr>
              <a:t>Respecter les autres, c’est être </a:t>
            </a:r>
            <a:r>
              <a:rPr lang="fr-FR" sz="3200" dirty="0" smtClean="0">
                <a:solidFill>
                  <a:srgbClr val="C00000"/>
                </a:solidFill>
              </a:rPr>
              <a:t>tolérant</a:t>
            </a:r>
            <a:r>
              <a:rPr lang="fr-FR" sz="2800" dirty="0" smtClean="0"/>
              <a:t>. </a:t>
            </a:r>
            <a:endParaRPr lang="fr-FR" i="1" dirty="0" smtClean="0"/>
          </a:p>
          <a:p>
            <a:pPr lvl="0" algn="ctr" eaLnBrk="0" fontAlgn="base" hangingPunct="0">
              <a:spcBef>
                <a:spcPct val="0"/>
              </a:spcBef>
              <a:spcAft>
                <a:spcPct val="0"/>
              </a:spcAft>
              <a:buFont typeface="Arial" pitchFamily="34" charset="0"/>
              <a:buChar char="•"/>
            </a:pPr>
            <a:r>
              <a:rPr lang="fr-FR" sz="2400" dirty="0" smtClean="0">
                <a:latin typeface="Arial" charset="0"/>
              </a:rPr>
              <a:t>Le</a:t>
            </a:r>
            <a:r>
              <a:rPr lang="fr-FR" sz="2800" dirty="0" smtClean="0">
                <a:latin typeface="Arial" charset="0"/>
              </a:rPr>
              <a:t> </a:t>
            </a:r>
            <a:r>
              <a:rPr lang="fr-FR" sz="2800" dirty="0" smtClean="0">
                <a:solidFill>
                  <a:srgbClr val="C00000"/>
                </a:solidFill>
                <a:latin typeface="Arial" charset="0"/>
              </a:rPr>
              <a:t>respect des règles </a:t>
            </a:r>
            <a:r>
              <a:rPr lang="fr-FR" sz="2400" dirty="0" smtClean="0">
                <a:latin typeface="Arial" charset="0"/>
              </a:rPr>
              <a:t>est l’une des conditions</a:t>
            </a:r>
            <a:r>
              <a:rPr lang="fr-FR" sz="2000" dirty="0" smtClean="0">
                <a:latin typeface="Arial" charset="0"/>
              </a:rPr>
              <a:t> </a:t>
            </a:r>
            <a:r>
              <a:rPr lang="fr-FR" sz="2400" dirty="0" smtClean="0">
                <a:latin typeface="Arial" charset="0"/>
              </a:rPr>
              <a:t>du </a:t>
            </a:r>
            <a:r>
              <a:rPr lang="fr-FR" sz="2800" dirty="0" smtClean="0">
                <a:solidFill>
                  <a:srgbClr val="C00000"/>
                </a:solidFill>
                <a:latin typeface="Arial" charset="0"/>
              </a:rPr>
              <a:t>bon fonctionnement d’une société</a:t>
            </a:r>
            <a:r>
              <a:rPr lang="fr-FR" sz="2800" dirty="0" smtClean="0">
                <a:latin typeface="Arial" charset="0"/>
              </a:rPr>
              <a:t>. </a:t>
            </a:r>
            <a:endParaRPr lang="fr-FR" dirty="0" smtClean="0">
              <a:latin typeface="Arial" charset="0"/>
            </a:endParaRPr>
          </a:p>
          <a:p>
            <a:pPr lvl="0" algn="ctr" eaLnBrk="0" fontAlgn="base" hangingPunct="0">
              <a:spcBef>
                <a:spcPct val="0"/>
              </a:spcBef>
              <a:spcAft>
                <a:spcPct val="0"/>
              </a:spcAft>
              <a:buFont typeface="Arial" pitchFamily="34" charset="0"/>
              <a:buChar char="•"/>
            </a:pPr>
            <a:r>
              <a:rPr lang="fr-FR" sz="2400" dirty="0" smtClean="0">
                <a:latin typeface="Arial" charset="0"/>
              </a:rPr>
              <a:t>Le respect des règles (ou civisme) ne doit pas se limiter à l’école, ou à la famille, </a:t>
            </a:r>
          </a:p>
          <a:p>
            <a:pPr lvl="0" algn="ctr" eaLnBrk="0" fontAlgn="base" hangingPunct="0">
              <a:spcBef>
                <a:spcPct val="0"/>
              </a:spcBef>
              <a:spcAft>
                <a:spcPct val="0"/>
              </a:spcAft>
            </a:pPr>
            <a:r>
              <a:rPr lang="fr-FR" sz="2400" dirty="0" smtClean="0">
                <a:latin typeface="Arial" charset="0"/>
              </a:rPr>
              <a:t>il doit s’étendre à la société toute entière </a:t>
            </a:r>
          </a:p>
          <a:p>
            <a:pPr lvl="0" algn="ctr" eaLnBrk="0" fontAlgn="base" hangingPunct="0">
              <a:spcBef>
                <a:spcPct val="0"/>
              </a:spcBef>
              <a:spcAft>
                <a:spcPct val="0"/>
              </a:spcAft>
            </a:pPr>
            <a:r>
              <a:rPr lang="fr-FR" sz="2800" dirty="0" smtClean="0">
                <a:latin typeface="Arial" charset="0"/>
              </a:rPr>
              <a:t>et </a:t>
            </a:r>
            <a:r>
              <a:rPr lang="fr-FR" sz="2800" dirty="0" smtClean="0">
                <a:solidFill>
                  <a:srgbClr val="C00000"/>
                </a:solidFill>
                <a:latin typeface="Arial" charset="0"/>
              </a:rPr>
              <a:t>dans tous les actes de la vie</a:t>
            </a:r>
            <a:r>
              <a:rPr lang="fr-FR" sz="2800" dirty="0" smtClean="0">
                <a:latin typeface="Arial" charset="0"/>
              </a:rPr>
              <a:t>. </a:t>
            </a:r>
          </a:p>
        </p:txBody>
      </p:sp>
      <p:pic>
        <p:nvPicPr>
          <p:cNvPr id="3" name="Picture 2"/>
          <p:cNvPicPr>
            <a:picLocks noChangeAspect="1" noChangeArrowheads="1"/>
          </p:cNvPicPr>
          <p:nvPr/>
        </p:nvPicPr>
        <p:blipFill>
          <a:blip r:embed="rId2" cstate="print"/>
          <a:srcRect/>
          <a:stretch>
            <a:fillRect/>
          </a:stretch>
        </p:blipFill>
        <p:spPr bwMode="auto">
          <a:xfrm>
            <a:off x="4355976" y="836712"/>
            <a:ext cx="4032448" cy="792088"/>
          </a:xfrm>
          <a:prstGeom prst="rect">
            <a:avLst/>
          </a:prstGeom>
          <a:solidFill>
            <a:schemeClr val="bg1">
              <a:lumMod val="85000"/>
            </a:schemeClr>
          </a:solidFill>
          <a:ln w="9525">
            <a:solidFill>
              <a:schemeClr val="tx1"/>
            </a:solidFill>
            <a:miter lim="800000"/>
            <a:headEnd/>
            <a:tailEnd/>
          </a:ln>
          <a:scene3d>
            <a:camera prst="orthographicFront"/>
            <a:lightRig rig="threePt" dir="t"/>
          </a:scene3d>
          <a:sp3d>
            <a:bevelT/>
          </a:sp3d>
        </p:spPr>
      </p:pic>
      <p:pic>
        <p:nvPicPr>
          <p:cNvPr id="4" name="Picture 5"/>
          <p:cNvPicPr>
            <a:picLocks noChangeAspect="1" noChangeArrowheads="1"/>
          </p:cNvPicPr>
          <p:nvPr/>
        </p:nvPicPr>
        <p:blipFill>
          <a:blip r:embed="rId3" cstate="print"/>
          <a:srcRect/>
          <a:stretch>
            <a:fillRect/>
          </a:stretch>
        </p:blipFill>
        <p:spPr bwMode="auto">
          <a:xfrm>
            <a:off x="683568" y="548680"/>
            <a:ext cx="1368152" cy="1368152"/>
          </a:xfrm>
          <a:prstGeom prst="rect">
            <a:avLst/>
          </a:prstGeom>
          <a:noFill/>
          <a:ln w="9525">
            <a:noFill/>
            <a:miter lim="800000"/>
            <a:headEnd/>
            <a:tailEnd/>
          </a:ln>
          <a:scene3d>
            <a:camera prst="orthographicFront"/>
            <a:lightRig rig="threePt" dir="t"/>
          </a:scene3d>
          <a:sp3d>
            <a:bevelT/>
          </a:sp3d>
        </p:spPr>
      </p:pic>
      <p:pic>
        <p:nvPicPr>
          <p:cNvPr id="8194" name="Picture 2"/>
          <p:cNvPicPr>
            <a:picLocks noChangeAspect="1" noChangeArrowheads="1"/>
          </p:cNvPicPr>
          <p:nvPr/>
        </p:nvPicPr>
        <p:blipFill>
          <a:blip r:embed="rId4" cstate="print"/>
          <a:srcRect/>
          <a:stretch>
            <a:fillRect/>
          </a:stretch>
        </p:blipFill>
        <p:spPr bwMode="auto">
          <a:xfrm>
            <a:off x="7884368" y="5949280"/>
            <a:ext cx="806294" cy="67216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943EB1B5-3F48-438E-815F-DF091B21ECDA}" type="slidenum">
              <a:rPr lang="fr-FR" smtClean="0"/>
              <a:pPr/>
              <a:t>9</a:t>
            </a:fld>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723</TotalTime>
  <Words>766</Words>
  <Application>Microsoft Office PowerPoint</Application>
  <PresentationFormat>Affichage à l'écran (4:3)</PresentationFormat>
  <Paragraphs>241</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Opulent</vt:lpstr>
      <vt:lpstr>Diapositive 1</vt:lpstr>
      <vt:lpstr>Respecter :  traiter avec déférence, ne pas violer… *  respecteR ses parents * respecter les limitations de vitesse * ils n'avaient pas respecté les consignes de sécurité * une loi que peu de gens ont respectée respecter ses camarades</vt:lpstr>
      <vt:lpstr> -Déférence  -considération  -estime   -dignité   -révérence,   -vénération   -culte,   -égard,   -hommage.             [pl.] salutations: devoirs, hommages.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Quelques exemples de règles…                                          à  respecter</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Company>Perso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RESPECT</dc:title>
  <dc:creator>Marc</dc:creator>
  <cp:lastModifiedBy>Marc</cp:lastModifiedBy>
  <cp:revision>79</cp:revision>
  <dcterms:created xsi:type="dcterms:W3CDTF">2010-10-21T02:46:25Z</dcterms:created>
  <dcterms:modified xsi:type="dcterms:W3CDTF">2010-12-05T14:54:14Z</dcterms:modified>
</cp:coreProperties>
</file>