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9" autoAdjust="0"/>
    <p:restoredTop sz="94660"/>
  </p:normalViewPr>
  <p:slideViewPr>
    <p:cSldViewPr>
      <p:cViewPr varScale="1">
        <p:scale>
          <a:sx n="114" d="100"/>
          <a:sy n="114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8733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4776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2950" y="400050"/>
            <a:ext cx="1800225" cy="6124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400050"/>
            <a:ext cx="5248275" cy="6124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412875"/>
            <a:ext cx="35242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412875"/>
            <a:ext cx="35242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400050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12875"/>
            <a:ext cx="72009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089" y="332656"/>
            <a:ext cx="8892479" cy="1800200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4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B</a:t>
            </a:r>
            <a:r>
              <a:rPr lang="fr-FR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revet d’</a:t>
            </a:r>
            <a:r>
              <a:rPr lang="fr-FR" sz="4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I</a:t>
            </a:r>
            <a:r>
              <a:rPr lang="fr-FR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nitiation </a:t>
            </a:r>
            <a:r>
              <a:rPr lang="fr-FR" sz="4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A</a:t>
            </a:r>
            <a:r>
              <a:rPr lang="fr-FR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éronautique</a:t>
            </a:r>
            <a:endParaRPr lang="uk-UA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420888"/>
            <a:ext cx="5573713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3200" dirty="0">
                <a:latin typeface="Script MT Bold" panose="03040602040607080904" pitchFamily="66" charset="0"/>
              </a:rPr>
              <a:t>Le diplôme qui donne des ailes ! </a:t>
            </a:r>
            <a:endParaRPr lang="uk-UA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B032CB-7758-103A-67A5-8D124D8949F0}"/>
              </a:ext>
            </a:extLst>
          </p:cNvPr>
          <p:cNvSpPr txBox="1"/>
          <p:nvPr/>
        </p:nvSpPr>
        <p:spPr>
          <a:xfrm>
            <a:off x="6948264" y="6265439"/>
            <a:ext cx="244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Showcard Gothic" panose="04020904020102020604" pitchFamily="82" charset="0"/>
              </a:rPr>
              <a:t>Maëva Arnaud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EBC346-B3C7-22F0-5959-DA931487F417}"/>
              </a:ext>
            </a:extLst>
          </p:cNvPr>
          <p:cNvSpPr txBox="1"/>
          <p:nvPr/>
        </p:nvSpPr>
        <p:spPr>
          <a:xfrm>
            <a:off x="98942" y="6234661"/>
            <a:ext cx="172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2024-2025</a:t>
            </a:r>
            <a:endParaRPr lang="fr-FR" sz="24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643302-EDB7-F601-0833-CB7530138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538">
            <a:off x="7027922" y="2573655"/>
            <a:ext cx="1937068" cy="127273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60648"/>
            <a:ext cx="5616624" cy="649288"/>
          </a:xfrm>
        </p:spPr>
        <p:txBody>
          <a:bodyPr/>
          <a:lstStyle/>
          <a:p>
            <a:pPr algn="ctr"/>
            <a:r>
              <a:rPr lang="en-US" sz="4400" dirty="0">
                <a:latin typeface="Showcard Gothic" panose="04020904020102020604" pitchFamily="82" charset="0"/>
              </a:rPr>
              <a:t>Le BIA, c’est quoi ?</a:t>
            </a:r>
            <a:endParaRPr lang="uk-UA" sz="4400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700808"/>
            <a:ext cx="8568952" cy="374399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C’est un diplôme, délivré par le Ministère de l’Education Nationale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qui atteste de vos connaissances historiques et techniques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dans le domaine de l’aéronautique.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ko-KR" sz="140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Ce brevet est préparé dans le cadre d’une convention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entre un établissement et un aéroclub.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140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Il permet par la suite de suivre des cours de pilotage dans un aéroclub.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140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dirty="0">
                <a:latin typeface="Script MT Bold" panose="03040602040607080904" pitchFamily="66" charset="0"/>
                <a:ea typeface="굴림" charset="-127"/>
              </a:rPr>
              <a:t>Il peut être mentionné lors de vos vœux dans Parcoursup.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00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00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00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ko-KR" sz="200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ko-KR" sz="2000" dirty="0">
                <a:latin typeface="Script MT Bold" panose="03040602040607080904" pitchFamily="66" charset="0"/>
                <a:ea typeface="굴림" charset="-127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  <p:pic>
        <p:nvPicPr>
          <p:cNvPr id="6" name="Image 5" descr="Brevet d'Initiation Aéronautique (BIA) - éduscol STI">
            <a:extLst>
              <a:ext uri="{FF2B5EF4-FFF2-40B4-BE49-F238E27FC236}">
                <a16:creationId xmlns:a16="http://schemas.microsoft.com/office/drawing/2014/main" id="{6164541E-76BB-71C6-445F-B03B3EE92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45616"/>
          <a:stretch/>
        </p:blipFill>
        <p:spPr bwMode="auto">
          <a:xfrm>
            <a:off x="2987824" y="5444801"/>
            <a:ext cx="2637258" cy="100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1913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Modalités des cours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ADB973-CBB7-F192-AE6F-D5DB6C04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196752"/>
            <a:ext cx="68047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kern="0" dirty="0">
                <a:latin typeface="Script MT Bold" panose="03040602040607080904" pitchFamily="66" charset="0"/>
                <a:ea typeface="굴림" charset="-127"/>
              </a:rPr>
              <a:t>Etablissement scolaire =&gt; Formation théorique par Mme Arnaud, titulaire du </a:t>
            </a:r>
            <a:r>
              <a:rPr lang="fr-FR" altLang="ko-KR" sz="2000" kern="0" dirty="0">
                <a:latin typeface="Noto Serif Cond" panose="02020506060505020204" pitchFamily="18"/>
                <a:ea typeface="Noto Serif Cond" panose="02020506060505020204" pitchFamily="18"/>
                <a:cs typeface="Noto Serif Cond" panose="02020506060505020204" pitchFamily="18"/>
              </a:rPr>
              <a:t>CAEA</a:t>
            </a:r>
            <a:r>
              <a:rPr lang="fr-FR" altLang="ko-KR" sz="2400" kern="0" dirty="0">
                <a:latin typeface="Script MT Bold" panose="03040602040607080904" pitchFamily="66" charset="0"/>
                <a:ea typeface="굴림" charset="-127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ko-KR" sz="2400" kern="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kern="0" dirty="0">
                <a:latin typeface="Script MT Bold" panose="03040602040607080904" pitchFamily="66" charset="0"/>
                <a:ea typeface="굴림" charset="-127"/>
              </a:rPr>
              <a:t>Aéroclub</a:t>
            </a:r>
            <a:r>
              <a:rPr lang="fr-FR" altLang="ko-KR" sz="2000" kern="0" dirty="0">
                <a:latin typeface="Script MT Bold" panose="03040602040607080904" pitchFamily="66" charset="0"/>
                <a:ea typeface="굴림" charset="-127"/>
              </a:rPr>
              <a:t> </a:t>
            </a:r>
            <a:r>
              <a:rPr lang="fr-FR" altLang="ko-KR" sz="2400" kern="0" dirty="0">
                <a:latin typeface="Script MT Bold" panose="03040602040607080904" pitchFamily="66" charset="0"/>
                <a:ea typeface="굴림" charset="-127"/>
              </a:rPr>
              <a:t>des Pujols =&gt; Formation pratique par des pilotes remplissant les conditions « vols de découverte ».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400" kern="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ko-KR" sz="2400" kern="0" dirty="0">
                <a:latin typeface="Script MT Bold" panose="03040602040607080904" pitchFamily="66" charset="0"/>
                <a:ea typeface="굴림" charset="-127"/>
              </a:rPr>
              <a:t>Le </a:t>
            </a:r>
            <a:r>
              <a:rPr lang="fr-FR" altLang="ko-KR" sz="2400" kern="0" dirty="0" smtClean="0">
                <a:latin typeface="Script MT Bold" panose="03040602040607080904" pitchFamily="66" charset="0"/>
                <a:ea typeface="굴림" charset="-127"/>
              </a:rPr>
              <a:t>jeudi de 15h50 à 17h40 en </a:t>
            </a:r>
            <a:r>
              <a:rPr lang="fr-FR" altLang="ko-KR" sz="2400" kern="0" dirty="0">
                <a:latin typeface="Script MT Bold" panose="03040602040607080904" pitchFamily="66" charset="0"/>
                <a:ea typeface="굴림" charset="-127"/>
              </a:rPr>
              <a:t>salle informatique. </a:t>
            </a:r>
            <a:endParaRPr lang="fr-FR" altLang="ko-KR" sz="2000" kern="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000" kern="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fr-FR" altLang="ko-KR" sz="2000" kern="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fr-FR" altLang="ko-KR" sz="2000" kern="0" dirty="0">
                <a:latin typeface="Script MT Bold" panose="03040602040607080904" pitchFamily="66" charset="0"/>
                <a:ea typeface="굴림" charset="-127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ko-KR" sz="2000" kern="0" dirty="0">
              <a:latin typeface="Verdana" pitchFamily="34" charset="0"/>
              <a:ea typeface="굴림" charset="-12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D9BBE3-3778-FDB4-8FC8-E97C7B28D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365104"/>
            <a:ext cx="2953084" cy="20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32656"/>
            <a:ext cx="5472608" cy="649288"/>
          </a:xfrm>
        </p:spPr>
        <p:txBody>
          <a:bodyPr/>
          <a:lstStyle/>
          <a:p>
            <a:pPr algn="ctr"/>
            <a:r>
              <a:rPr lang="en-US" sz="4800" dirty="0">
                <a:latin typeface="Showcard Gothic" panose="04020904020102020604" pitchFamily="82" charset="0"/>
              </a:rPr>
              <a:t>L’examen</a:t>
            </a:r>
            <a:endParaRPr lang="uk-UA" sz="4800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84976" cy="5040560"/>
          </a:xfrm>
        </p:spPr>
        <p:txBody>
          <a:bodyPr/>
          <a:lstStyle/>
          <a:p>
            <a:pPr marL="0" indent="0" algn="ctr">
              <a:buNone/>
            </a:pPr>
            <a:endParaRPr lang="fr-FR" altLang="ko-KR" sz="2000" u="sng" dirty="0">
              <a:solidFill>
                <a:schemeClr val="accent2">
                  <a:lumMod val="75000"/>
                </a:schemeClr>
              </a:solidFill>
              <a:latin typeface="Script MT Bold" panose="03040602040607080904" pitchFamily="66" charset="0"/>
              <a:ea typeface="굴림" charset="-127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Inscription en Février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Examen fin Mai (un mercredi après-midi)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 smtClean="0">
                <a:latin typeface="Script MT Bold" panose="03040602040607080904" pitchFamily="66" charset="0"/>
                <a:ea typeface="굴림" charset="-127"/>
              </a:rPr>
              <a:t>2h30 </a:t>
            </a: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d’épreuve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+ 30 min pour l’anglais (facultatif)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QCM de 100 questions (20 par thème)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Réussite si note &gt;50/100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Les points d’anglais s’ajoutent au total (si + de 10/20)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altLang="ko-KR" dirty="0">
                <a:latin typeface="Script MT Bold" panose="03040602040607080904" pitchFamily="66" charset="0"/>
                <a:ea typeface="굴림" charset="-127"/>
              </a:rPr>
              <a:t>La note 0 sur un des thèmes est éliminatoire.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altLang="ko-KR" sz="200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buNone/>
            </a:pPr>
            <a:endParaRPr lang="fr-FR" altLang="ko-KR" sz="200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buNone/>
            </a:pPr>
            <a:r>
              <a:rPr lang="fr-FR" altLang="ko-KR" sz="2000" dirty="0">
                <a:latin typeface="Script MT Bold" panose="03040602040607080904" pitchFamily="66" charset="0"/>
                <a:ea typeface="굴림" charset="-127"/>
              </a:rPr>
              <a:t> </a:t>
            </a:r>
          </a:p>
          <a:p>
            <a:pPr marL="0" indent="0">
              <a:buNone/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321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1913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les thèmes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3D1FB-C593-29BD-8244-D9FC277F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46182"/>
            <a:ext cx="6911975" cy="54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endParaRPr lang="fr-FR" altLang="ko-KR" sz="2000" u="sng" kern="0" dirty="0">
              <a:solidFill>
                <a:schemeClr val="accent2">
                  <a:lumMod val="75000"/>
                </a:schemeClr>
              </a:solidFill>
              <a:latin typeface="Script MT Bold" panose="03040602040607080904" pitchFamily="66" charset="0"/>
              <a:ea typeface="굴림" charset="-127"/>
            </a:endParaRP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fr-FR" altLang="ko-KR" sz="3200" kern="0" dirty="0">
                <a:latin typeface="Script MT Bold" panose="03040602040607080904" pitchFamily="66" charset="0"/>
                <a:ea typeface="굴림" charset="-127"/>
              </a:rPr>
              <a:t>1 – Météorologie, aérologie.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fr-FR" altLang="ko-KR" sz="3200" kern="0" dirty="0">
                <a:latin typeface="Script MT Bold" panose="03040602040607080904" pitchFamily="66" charset="0"/>
                <a:ea typeface="굴림" charset="-127"/>
              </a:rPr>
              <a:t>2 - Connaissance des Aéronefs.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fr-FR" altLang="ko-KR" sz="3200" kern="0" dirty="0">
                <a:latin typeface="Script MT Bold" panose="03040602040607080904" pitchFamily="66" charset="0"/>
                <a:ea typeface="굴림" charset="-127"/>
              </a:rPr>
              <a:t>3 – Aérodynamisme, principes de vol.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fr-FR" altLang="ko-KR" sz="3200" kern="0" dirty="0">
                <a:latin typeface="Script MT Bold" panose="03040602040607080904" pitchFamily="66" charset="0"/>
                <a:ea typeface="굴림" charset="-127"/>
              </a:rPr>
              <a:t>4- Navigation- Sécurité – Réglementation.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fr-FR" altLang="ko-KR" sz="3200" kern="0" dirty="0">
                <a:latin typeface="Script MT Bold" panose="03040602040607080904" pitchFamily="66" charset="0"/>
                <a:ea typeface="굴림" charset="-127"/>
              </a:rPr>
              <a:t>5 - Histoire de l’Aéronautique et des engins spatiaux. 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fr-FR" altLang="ko-KR" sz="3200" kern="0" dirty="0">
                <a:latin typeface="Script MT Bold" panose="03040602040607080904" pitchFamily="66" charset="0"/>
                <a:ea typeface="굴림" charset="-127"/>
              </a:rPr>
              <a:t>+ (facultatif) – Anglais aéronautique.</a:t>
            </a:r>
            <a:endParaRPr lang="fr-FR" altLang="ko-KR" kern="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000" kern="0" dirty="0">
              <a:latin typeface="Script MT Bold" panose="03040602040607080904" pitchFamily="66" charset="0"/>
              <a:ea typeface="굴림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ko-KR" sz="2000" kern="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fr-FR" altLang="ko-KR" sz="2000" kern="0" dirty="0">
              <a:latin typeface="Script MT Bold" panose="03040602040607080904" pitchFamily="66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fr-FR" altLang="ko-KR" sz="2000" kern="0" dirty="0">
                <a:latin typeface="Script MT Bold" panose="03040602040607080904" pitchFamily="66" charset="0"/>
                <a:ea typeface="굴림" charset="-127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ko-KR" sz="2000" kern="0" dirty="0"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5832648" cy="649288"/>
          </a:xfrm>
        </p:spPr>
        <p:txBody>
          <a:bodyPr/>
          <a:lstStyle/>
          <a:p>
            <a:pPr algn="ctr"/>
            <a:r>
              <a:rPr lang="en-US" dirty="0">
                <a:latin typeface="Showcard Gothic" panose="04020904020102020604" pitchFamily="82" charset="0"/>
              </a:rPr>
              <a:t>Exemples de questions</a:t>
            </a:r>
            <a:endParaRPr lang="uk-UA" dirty="0">
              <a:latin typeface="Tahoma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642384-9F0A-7DE3-6E9B-21FD7C4E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5472608" cy="10194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553211-9EF4-2E99-AAF4-5A609CE8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817098"/>
            <a:ext cx="6300706" cy="11439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A4BA46-06E5-DF1C-9156-7B27E905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45" y="4062176"/>
            <a:ext cx="6300707" cy="25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339" y="332656"/>
            <a:ext cx="6911975" cy="71913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La Grille de réponses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6C020C-812B-4D15-04E4-E8CD1590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21" y="1340768"/>
            <a:ext cx="7314179" cy="49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1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1D47B2"/>
      </a:lt2>
      <a:accent1>
        <a:srgbClr val="4880D6"/>
      </a:accent1>
      <a:accent2>
        <a:srgbClr val="7FACE4"/>
      </a:accent2>
      <a:accent3>
        <a:srgbClr val="FFFFFF"/>
      </a:accent3>
      <a:accent4>
        <a:srgbClr val="404040"/>
      </a:accent4>
      <a:accent5>
        <a:srgbClr val="B1C0E8"/>
      </a:accent5>
      <a:accent6>
        <a:srgbClr val="729BCF"/>
      </a:accent6>
      <a:hlink>
        <a:srgbClr val="A3C4F1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1D47B2"/>
        </a:lt2>
        <a:accent1>
          <a:srgbClr val="4880D6"/>
        </a:accent1>
        <a:accent2>
          <a:srgbClr val="7FACE4"/>
        </a:accent2>
        <a:accent3>
          <a:srgbClr val="FFFFFF"/>
        </a:accent3>
        <a:accent4>
          <a:srgbClr val="404040"/>
        </a:accent4>
        <a:accent5>
          <a:srgbClr val="B1C0E8"/>
        </a:accent5>
        <a:accent6>
          <a:srgbClr val="729BCF"/>
        </a:accent6>
        <a:hlink>
          <a:srgbClr val="A3C4F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CC0"/>
        </a:lt2>
        <a:accent1>
          <a:srgbClr val="0520E9"/>
        </a:accent1>
        <a:accent2>
          <a:srgbClr val="1B55D0"/>
        </a:accent2>
        <a:accent3>
          <a:srgbClr val="FFFFFF"/>
        </a:accent3>
        <a:accent4>
          <a:srgbClr val="404040"/>
        </a:accent4>
        <a:accent5>
          <a:srgbClr val="AAABF2"/>
        </a:accent5>
        <a:accent6>
          <a:srgbClr val="174CBC"/>
        </a:accent6>
        <a:hlink>
          <a:srgbClr val="3B95E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C1C1C"/>
        </a:dk1>
        <a:lt1>
          <a:srgbClr val="FFFFFF"/>
        </a:lt1>
        <a:dk2>
          <a:srgbClr val="4D4D4D"/>
        </a:dk2>
        <a:lt2>
          <a:srgbClr val="000CC0"/>
        </a:lt2>
        <a:accent1>
          <a:srgbClr val="0520E9"/>
        </a:accent1>
        <a:accent2>
          <a:srgbClr val="1B55D0"/>
        </a:accent2>
        <a:accent3>
          <a:srgbClr val="FFFFFF"/>
        </a:accent3>
        <a:accent4>
          <a:srgbClr val="161616"/>
        </a:accent4>
        <a:accent5>
          <a:srgbClr val="AAABF2"/>
        </a:accent5>
        <a:accent6>
          <a:srgbClr val="174CBC"/>
        </a:accent6>
        <a:hlink>
          <a:srgbClr val="3B95E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246</Words>
  <Application>Microsoft Office PowerPoint</Application>
  <PresentationFormat>Affichage à l'écran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굴림</vt:lpstr>
      <vt:lpstr>Noto Serif Cond</vt:lpstr>
      <vt:lpstr>Script MT Bold</vt:lpstr>
      <vt:lpstr>Showcard Gothic</vt:lpstr>
      <vt:lpstr>Tahoma</vt:lpstr>
      <vt:lpstr>Verdana</vt:lpstr>
      <vt:lpstr>Wingdings</vt:lpstr>
      <vt:lpstr>template</vt:lpstr>
      <vt:lpstr>Brevet d’Initiation Aéronautique</vt:lpstr>
      <vt:lpstr>Le BIA, c’est quoi ?</vt:lpstr>
      <vt:lpstr>Modalités des cours</vt:lpstr>
      <vt:lpstr>L’examen</vt:lpstr>
      <vt:lpstr>les thèmes</vt:lpstr>
      <vt:lpstr>Exemples de questions</vt:lpstr>
      <vt:lpstr>La Grille de réponses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Mariane CHAUVEAU</cp:lastModifiedBy>
  <cp:revision>32</cp:revision>
  <dcterms:created xsi:type="dcterms:W3CDTF">2005-12-15T13:44:20Z</dcterms:created>
  <dcterms:modified xsi:type="dcterms:W3CDTF">2025-10-07T07:19:25Z</dcterms:modified>
</cp:coreProperties>
</file>