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66" r:id="rId2"/>
    <p:sldId id="256" r:id="rId3"/>
    <p:sldId id="262" r:id="rId4"/>
    <p:sldId id="260" r:id="rId5"/>
    <p:sldId id="259" r:id="rId6"/>
    <p:sldId id="257" r:id="rId7"/>
    <p:sldId id="267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74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78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d90fd9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d90fd90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19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90fd9032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d90fd9032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9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4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1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6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5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alanglia.blogspot.com/2015/11/english-spoken-countries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valanglia.blogspot.com/2015/11/english-spoken-countri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339"/>
            <a:ext cx="9172471" cy="5142161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CAF77E8-238E-434C-9773-22982A599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46" y="825500"/>
            <a:ext cx="3070512" cy="1865248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262626"/>
                </a:solidFill>
                <a:latin typeface="Garamond" panose="02020404030301010803" pitchFamily="18" charset="0"/>
              </a:rPr>
              <a:t>Présentation de la </a:t>
            </a:r>
            <a:r>
              <a:rPr lang="fr-FR" sz="3600" b="1" dirty="0" smtClean="0">
                <a:solidFill>
                  <a:srgbClr val="262626"/>
                </a:solidFill>
                <a:latin typeface="Garamond" panose="02020404030301010803" pitchFamily="18" charset="0"/>
              </a:rPr>
              <a:t>Spécialité</a:t>
            </a:r>
            <a:br>
              <a:rPr lang="fr-FR" sz="3600" b="1" dirty="0" smtClean="0">
                <a:solidFill>
                  <a:srgbClr val="262626"/>
                </a:solidFill>
                <a:latin typeface="Garamond" panose="02020404030301010803" pitchFamily="18" charset="0"/>
              </a:rPr>
            </a:br>
            <a:r>
              <a:rPr lang="fr-FR" sz="3600" b="1" dirty="0" smtClean="0">
                <a:solidFill>
                  <a:srgbClr val="262626"/>
                </a:solidFill>
                <a:latin typeface="Garamond" panose="02020404030301010803" pitchFamily="18" charset="0"/>
              </a:rPr>
              <a:t>AMC</a:t>
            </a:r>
            <a:br>
              <a:rPr lang="fr-FR" sz="3600" b="1" dirty="0" smtClean="0">
                <a:solidFill>
                  <a:srgbClr val="262626"/>
                </a:solidFill>
                <a:latin typeface="Garamond" panose="02020404030301010803" pitchFamily="18" charset="0"/>
              </a:rPr>
            </a:br>
            <a:endParaRPr lang="fr-FR" sz="3600" b="1" dirty="0">
              <a:solidFill>
                <a:srgbClr val="262626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AD6CF5-7B7B-4CBA-A1EB-D37376E06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6" y="2536292"/>
            <a:ext cx="3070512" cy="1781131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A</a:t>
            </a:r>
            <a:r>
              <a:rPr lang="fr-FR" sz="1800" dirty="0">
                <a:solidFill>
                  <a:srgbClr val="FF0000"/>
                </a:solidFill>
              </a:rPr>
              <a:t>nglais </a:t>
            </a:r>
            <a:r>
              <a:rPr lang="fr-FR" sz="1800" b="1" dirty="0">
                <a:solidFill>
                  <a:srgbClr val="FF0000"/>
                </a:solidFill>
              </a:rPr>
              <a:t>M</a:t>
            </a:r>
            <a:r>
              <a:rPr lang="fr-FR" sz="1800" dirty="0">
                <a:solidFill>
                  <a:srgbClr val="FF0000"/>
                </a:solidFill>
              </a:rPr>
              <a:t>onde </a:t>
            </a:r>
            <a:r>
              <a:rPr lang="fr-FR" sz="1800" b="1" dirty="0" smtClean="0">
                <a:solidFill>
                  <a:srgbClr val="FF0000"/>
                </a:solidFill>
              </a:rPr>
              <a:t>C</a:t>
            </a:r>
            <a:r>
              <a:rPr lang="fr-FR" sz="1800" dirty="0" smtClean="0">
                <a:solidFill>
                  <a:srgbClr val="FF0000"/>
                </a:solidFill>
              </a:rPr>
              <a:t>ontemporain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92091367-8C7D-470E-9FE1-86670D929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064001" y="966802"/>
            <a:ext cx="4102099" cy="320989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596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5142160"/>
            <a:chOff x="-15736" y="0"/>
            <a:chExt cx="12229962" cy="685621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18160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352425"/>
            <a:ext cx="2771251" cy="44386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476631"/>
            <a:ext cx="2523744" cy="4190238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Google Shape;54;p13"/>
          <p:cNvSpPr/>
          <p:nvPr/>
        </p:nvSpPr>
        <p:spPr>
          <a:xfrm>
            <a:off x="158214" y="716329"/>
            <a:ext cx="3174295" cy="3709502"/>
          </a:xfrm>
          <a:prstGeom prst="flowChartAlternateProcess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Spécialité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dirty="0" err="1" smtClean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Anglais</a:t>
            </a:r>
            <a:r>
              <a:rPr lang="en-US" sz="3400" b="1" dirty="0" smtClean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Monde </a:t>
            </a:r>
            <a:r>
              <a:rPr lang="en-US" sz="28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Contemporain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(AMC)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54;p13">
            <a:extLst>
              <a:ext uri="{FF2B5EF4-FFF2-40B4-BE49-F238E27FC236}">
                <a16:creationId xmlns:a16="http://schemas.microsoft.com/office/drawing/2014/main" id="{F4178CD3-ADA4-4529-B08B-22AD0AB855D8}"/>
              </a:ext>
            </a:extLst>
          </p:cNvPr>
          <p:cNvSpPr/>
          <p:nvPr/>
        </p:nvSpPr>
        <p:spPr>
          <a:xfrm>
            <a:off x="3855700" y="352425"/>
            <a:ext cx="5130086" cy="4054476"/>
          </a:xfrm>
          <a:prstGeom prst="flowChartAlternateProcess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20000"/>
          </a:bodyPr>
          <a:lstStyle/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NIVEAU VISÉ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marL="0" lvl="0" indent="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fr-FR" dirty="0">
                <a:solidFill>
                  <a:srgbClr val="00B050"/>
                </a:solidFill>
              </a:rPr>
              <a:t>B2 fin Première           C1 fin Terminale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fr-FR" sz="16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L’élève est exposé à </a:t>
            </a:r>
            <a:r>
              <a:rPr lang="fr-FR" sz="1600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une </a:t>
            </a:r>
            <a:r>
              <a:rPr lang="fr-FR" sz="16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large diversité de supports et est régulièrement entraîné à produire à l’écrit comme à l’oral, en continu comme en interaction</a:t>
            </a:r>
            <a:r>
              <a:rPr lang="fr-FR" sz="16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PRÉREQUIS :</a:t>
            </a:r>
            <a:r>
              <a:rPr lang="fr-FR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  <a:r>
              <a:rPr lang="fr-FR" sz="16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 goût pour la langue anglaise, la culture des pays anglophones et les enjeux du monde </a:t>
            </a:r>
            <a:r>
              <a:rPr lang="fr-FR" sz="1600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contemporain</a:t>
            </a:r>
            <a:endParaRPr lang="fr-FR" sz="160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fr-FR" sz="17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</a:t>
            </a:r>
            <a:r>
              <a:rPr lang="fr-FR" sz="17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niveau solide (B1+) en fin de classe </a:t>
            </a:r>
            <a:r>
              <a:rPr lang="fr-FR" sz="17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seconde est vivement conseillé.</a:t>
            </a:r>
            <a:endParaRPr lang="fr-FR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5142160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18160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352425"/>
            <a:ext cx="2771251" cy="44386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476631"/>
            <a:ext cx="2523744" cy="4190238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51435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8">
            <a:extLst>
              <a:ext uri="{FF2B5EF4-FFF2-40B4-BE49-F238E27FC236}">
                <a16:creationId xmlns:a16="http://schemas.microsoft.com/office/drawing/2014/main" id="{3BE8977E-7C31-4073-AA88-60DD2F4FA47C}"/>
              </a:ext>
            </a:extLst>
          </p:cNvPr>
          <p:cNvSpPr txBox="1"/>
          <p:nvPr/>
        </p:nvSpPr>
        <p:spPr>
          <a:xfrm>
            <a:off x="3855700" y="352425"/>
            <a:ext cx="4958317" cy="4054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fr-FR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Explorer la langue anglaise et le monde anglophone </a:t>
            </a:r>
            <a:r>
              <a:rPr lang="fr-FR" b="0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contemporain de manière </a:t>
            </a:r>
            <a:r>
              <a:rPr lang="fr-FR" b="0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approfondie 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endParaRPr lang="fr-FR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Etude</a:t>
            </a:r>
            <a:r>
              <a:rPr lang="fr-FR" b="0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l’histoire des pays du monde anglophone pour mieux en comprendre les enjeux d’aujourd’hui.</a:t>
            </a:r>
            <a:endParaRPr lang="fr-FR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Analyse de </a:t>
            </a:r>
            <a:r>
              <a:rPr lang="fr-FR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grands enjeux </a:t>
            </a: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sociétaux, économiques, géopolitiques, culturels, scientifiques et techniques.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Développement de l’esprit </a:t>
            </a:r>
            <a:r>
              <a:rPr lang="fr-FR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critique.</a:t>
            </a:r>
            <a:endParaRPr lang="fr-FR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fr-FR" b="1" i="0" u="none" strike="noStrike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Maîtrise</a:t>
            </a:r>
            <a:r>
              <a:rPr lang="fr-FR" b="1" i="0" u="none" strike="noStrik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la langue </a:t>
            </a:r>
            <a:r>
              <a:rPr lang="fr-FR" b="0" i="0" u="none" strike="noStrik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= haut degré de correction grammaticale + vaste répertoire lexicale</a:t>
            </a:r>
            <a:r>
              <a:rPr lang="fr-FR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  <p:sp>
        <p:nvSpPr>
          <p:cNvPr id="30" name="Google Shape;54;p13">
            <a:extLst>
              <a:ext uri="{FF2B5EF4-FFF2-40B4-BE49-F238E27FC236}">
                <a16:creationId xmlns:a16="http://schemas.microsoft.com/office/drawing/2014/main" id="{E12BC74D-30FF-4467-A221-47FEB3848570}"/>
              </a:ext>
            </a:extLst>
          </p:cNvPr>
          <p:cNvSpPr/>
          <p:nvPr/>
        </p:nvSpPr>
        <p:spPr>
          <a:xfrm>
            <a:off x="188019" y="738032"/>
            <a:ext cx="3174295" cy="3709502"/>
          </a:xfrm>
          <a:prstGeom prst="flowChartAlternateProcess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 err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Principes</a:t>
            </a:r>
            <a:r>
              <a:rPr lang="en-US" sz="3400" b="1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3400" b="1" dirty="0" err="1" smtClean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Objectifs</a:t>
            </a:r>
            <a:endParaRPr lang="en-US" sz="3400" b="1" dirty="0">
              <a:ln w="3175" cmpd="sng">
                <a:noFill/>
              </a:ln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13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6000">
        <p:fade/>
      </p:transition>
    </mc:Choice>
    <mc:Fallback xmlns="">
      <p:transition spd="med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992179" y="114975"/>
            <a:ext cx="2989841" cy="720900"/>
          </a:xfrm>
          <a:prstGeom prst="flowChartAlternateProcess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 dirty="0"/>
              <a:t>AMC 1ère</a:t>
            </a:r>
            <a:endParaRPr sz="4000" b="1" dirty="0"/>
          </a:p>
        </p:txBody>
      </p:sp>
      <p:sp>
        <p:nvSpPr>
          <p:cNvPr id="55" name="Google Shape;55;p13"/>
          <p:cNvSpPr/>
          <p:nvPr/>
        </p:nvSpPr>
        <p:spPr>
          <a:xfrm>
            <a:off x="720824" y="1235500"/>
            <a:ext cx="3181445" cy="10812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 smtClean="0"/>
              <a:t>I. SAVOIRS</a:t>
            </a:r>
            <a:r>
              <a:rPr lang="fr" sz="2000" b="1" dirty="0"/>
              <a:t>, CREATION, INNOVATION</a:t>
            </a:r>
            <a:endParaRPr sz="2000" b="1" dirty="0"/>
          </a:p>
        </p:txBody>
      </p:sp>
      <p:sp>
        <p:nvSpPr>
          <p:cNvPr id="56" name="Google Shape;56;p13"/>
          <p:cNvSpPr/>
          <p:nvPr/>
        </p:nvSpPr>
        <p:spPr>
          <a:xfrm>
            <a:off x="5246120" y="1235500"/>
            <a:ext cx="3177055" cy="10812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 smtClean="0"/>
              <a:t>II. REPRESENTATIONS</a:t>
            </a:r>
            <a:endParaRPr sz="2000" b="1" dirty="0"/>
          </a:p>
        </p:txBody>
      </p:sp>
      <p:cxnSp>
        <p:nvCxnSpPr>
          <p:cNvPr id="57" name="Google Shape;57;p13"/>
          <p:cNvCxnSpPr>
            <a:cxnSpLocks/>
            <a:stCxn id="54" idx="2"/>
            <a:endCxn id="55" idx="0"/>
          </p:cNvCxnSpPr>
          <p:nvPr/>
        </p:nvCxnSpPr>
        <p:spPr>
          <a:xfrm flipH="1">
            <a:off x="2311547" y="835875"/>
            <a:ext cx="2175553" cy="399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" name="Google Shape;58;p13"/>
          <p:cNvCxnSpPr>
            <a:cxnSpLocks/>
            <a:stCxn id="54" idx="2"/>
            <a:endCxn id="56" idx="0"/>
          </p:cNvCxnSpPr>
          <p:nvPr/>
        </p:nvCxnSpPr>
        <p:spPr>
          <a:xfrm>
            <a:off x="4487100" y="835875"/>
            <a:ext cx="2347548" cy="399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" name="Google Shape;59;p13"/>
          <p:cNvSpPr/>
          <p:nvPr/>
        </p:nvSpPr>
        <p:spPr>
          <a:xfrm>
            <a:off x="2064675" y="2316700"/>
            <a:ext cx="146700" cy="399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6932625" y="2316700"/>
            <a:ext cx="146700" cy="399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720825" y="2826801"/>
            <a:ext cx="3330568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400" b="1" dirty="0" smtClean="0"/>
              <a:t>Production et Circulation des Savoirs</a:t>
            </a:r>
            <a:endParaRPr sz="14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4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" sz="1400" b="1" dirty="0" smtClean="0"/>
              <a:t>Sciences et Techniques, Promesses et Défis</a:t>
            </a:r>
            <a:endParaRPr sz="1400" b="1" dirty="0"/>
          </a:p>
        </p:txBody>
      </p:sp>
      <p:sp>
        <p:nvSpPr>
          <p:cNvPr id="62" name="Google Shape;62;p13"/>
          <p:cNvSpPr txBox="1"/>
          <p:nvPr/>
        </p:nvSpPr>
        <p:spPr>
          <a:xfrm>
            <a:off x="4892475" y="2715469"/>
            <a:ext cx="3806252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500" b="1" dirty="0" smtClean="0"/>
              <a:t>Faire entendre sa Voix : Participations et </a:t>
            </a:r>
            <a:r>
              <a:rPr lang="fr-FR" sz="1400" b="1" dirty="0" smtClean="0"/>
              <a:t>Représentations</a:t>
            </a:r>
            <a:endParaRPr sz="14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5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500" b="1" dirty="0" smtClean="0"/>
              <a:t>Informer et S’informer</a:t>
            </a:r>
            <a:endParaRPr sz="15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5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" sz="1500" b="1" dirty="0" smtClean="0"/>
              <a:t>Représenter le Monde et se Représenter</a:t>
            </a:r>
            <a:endParaRPr sz="1500" b="1" dirty="0"/>
          </a:p>
        </p:txBody>
      </p:sp>
      <p:sp>
        <p:nvSpPr>
          <p:cNvPr id="63" name="Google Shape;63;p13"/>
          <p:cNvSpPr txBox="1"/>
          <p:nvPr/>
        </p:nvSpPr>
        <p:spPr>
          <a:xfrm rot="-5400000">
            <a:off x="-310312" y="1442812"/>
            <a:ext cx="17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Thématiques</a:t>
            </a:r>
            <a:endParaRPr dirty="0"/>
          </a:p>
        </p:txBody>
      </p:sp>
      <p:sp>
        <p:nvSpPr>
          <p:cNvPr id="64" name="Google Shape;64;p13"/>
          <p:cNvSpPr txBox="1"/>
          <p:nvPr/>
        </p:nvSpPr>
        <p:spPr>
          <a:xfrm rot="-5400000">
            <a:off x="-444712" y="3067986"/>
            <a:ext cx="20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Axes d’Etude</a:t>
            </a:r>
            <a:endParaRPr dirty="0"/>
          </a:p>
        </p:txBody>
      </p:sp>
      <p:sp>
        <p:nvSpPr>
          <p:cNvPr id="66" name="Google Shape;66;p13"/>
          <p:cNvSpPr/>
          <p:nvPr/>
        </p:nvSpPr>
        <p:spPr>
          <a:xfrm>
            <a:off x="6226724" y="273625"/>
            <a:ext cx="1711125" cy="660798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 smtClean="0"/>
              <a:t>4h hebdo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003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13375" y="114975"/>
            <a:ext cx="4373700" cy="720900"/>
          </a:xfrm>
          <a:prstGeom prst="flowChartAlternateProcess">
            <a:avLst/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 dirty="0"/>
              <a:t>AMC Terminale</a:t>
            </a:r>
            <a:endParaRPr sz="4000" b="1" dirty="0"/>
          </a:p>
        </p:txBody>
      </p:sp>
      <p:sp>
        <p:nvSpPr>
          <p:cNvPr id="55" name="Google Shape;55;p13"/>
          <p:cNvSpPr/>
          <p:nvPr/>
        </p:nvSpPr>
        <p:spPr>
          <a:xfrm>
            <a:off x="763570" y="1264545"/>
            <a:ext cx="1778135" cy="1081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 smtClean="0"/>
              <a:t>I. FAIRE </a:t>
            </a:r>
            <a:r>
              <a:rPr lang="fr" sz="2000" b="1" dirty="0"/>
              <a:t>SOCIETE</a:t>
            </a:r>
            <a:endParaRPr sz="2000" b="1" dirty="0"/>
          </a:p>
        </p:txBody>
      </p:sp>
      <p:sp>
        <p:nvSpPr>
          <p:cNvPr id="56" name="Google Shape;56;p13"/>
          <p:cNvSpPr/>
          <p:nvPr/>
        </p:nvSpPr>
        <p:spPr>
          <a:xfrm>
            <a:off x="6230816" y="1273246"/>
            <a:ext cx="2356720" cy="1081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 smtClean="0"/>
              <a:t>III. RELATION </a:t>
            </a:r>
            <a:r>
              <a:rPr lang="fr" sz="2000" b="1" dirty="0"/>
              <a:t>AU MONDE</a:t>
            </a:r>
            <a:endParaRPr sz="2000" b="1" dirty="0"/>
          </a:p>
        </p:txBody>
      </p:sp>
      <p:cxnSp>
        <p:nvCxnSpPr>
          <p:cNvPr id="57" name="Google Shape;57;p13"/>
          <p:cNvCxnSpPr>
            <a:cxnSpLocks/>
            <a:stCxn id="54" idx="2"/>
            <a:endCxn id="55" idx="0"/>
          </p:cNvCxnSpPr>
          <p:nvPr/>
        </p:nvCxnSpPr>
        <p:spPr>
          <a:xfrm flipH="1">
            <a:off x="1652638" y="835875"/>
            <a:ext cx="2847587" cy="42867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" name="Google Shape;58;p13"/>
          <p:cNvCxnSpPr>
            <a:cxnSpLocks/>
            <a:stCxn id="54" idx="2"/>
            <a:endCxn id="56" idx="0"/>
          </p:cNvCxnSpPr>
          <p:nvPr/>
        </p:nvCxnSpPr>
        <p:spPr>
          <a:xfrm>
            <a:off x="4500225" y="835875"/>
            <a:ext cx="2908951" cy="43737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" name="Google Shape;59;p13"/>
          <p:cNvSpPr/>
          <p:nvPr/>
        </p:nvSpPr>
        <p:spPr>
          <a:xfrm>
            <a:off x="1579287" y="2342089"/>
            <a:ext cx="146700" cy="720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7335826" y="2353661"/>
            <a:ext cx="146700" cy="7151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51344" y="3151054"/>
            <a:ext cx="2367825" cy="12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AutoNum type="arabicPeriod"/>
            </a:pPr>
            <a:r>
              <a:rPr lang="fr-FR" sz="1400" b="1" i="0" u="none" strike="noStrike" baseline="0" dirty="0" smtClean="0">
                <a:latin typeface="+mj-lt"/>
              </a:rPr>
              <a:t>Unités</a:t>
            </a:r>
            <a:r>
              <a:rPr lang="fr-FR" sz="1400" b="1" i="0" u="none" strike="noStrike" dirty="0" smtClean="0">
                <a:latin typeface="+mj-lt"/>
              </a:rPr>
              <a:t> et Pluralités</a:t>
            </a:r>
            <a:r>
              <a:rPr lang="fr-FR" sz="1400" b="1" i="0" u="none" strike="noStrike" baseline="0" dirty="0" smtClean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fr-FR" sz="1400" b="1" i="0" u="none" strike="noStrike" baseline="0" dirty="0" smtClean="0">
                <a:latin typeface="+mj-lt"/>
              </a:rPr>
              <a:t>Libertés publiques et Libertés individuelles</a:t>
            </a:r>
          </a:p>
          <a:p>
            <a:pPr marL="342900" indent="-342900">
              <a:buAutoNum type="arabicPeriod"/>
            </a:pPr>
            <a:r>
              <a:rPr lang="fr-FR" sz="1400" b="1" dirty="0">
                <a:latin typeface="+mj-lt"/>
              </a:rPr>
              <a:t>E</a:t>
            </a:r>
            <a:r>
              <a:rPr lang="fr-FR" sz="1400" b="1" i="0" u="none" strike="noStrike" baseline="0" dirty="0" smtClean="0">
                <a:latin typeface="+mj-lt"/>
              </a:rPr>
              <a:t>galité et inégalités</a:t>
            </a:r>
            <a:endParaRPr lang="fr-FR" sz="1400" b="1" i="0" u="none" strike="noStrike" baseline="0" dirty="0">
              <a:latin typeface="+mj-lt"/>
            </a:endParaRPr>
          </a:p>
          <a:p>
            <a:r>
              <a:rPr lang="fr-FR" sz="1500" b="1" i="0" u="none" strike="noStrike" baseline="0" dirty="0">
                <a:latin typeface="+mj-lt"/>
              </a:rPr>
              <a:t>	</a:t>
            </a:r>
          </a:p>
        </p:txBody>
      </p:sp>
      <p:sp>
        <p:nvSpPr>
          <p:cNvPr id="62" name="Google Shape;62;p13"/>
          <p:cNvSpPr txBox="1"/>
          <p:nvPr/>
        </p:nvSpPr>
        <p:spPr>
          <a:xfrm>
            <a:off x="6154631" y="3068775"/>
            <a:ext cx="2655790" cy="12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AutoNum type="arabicPeriod"/>
            </a:pPr>
            <a:r>
              <a:rPr lang="fr-FR" sz="1400" b="1" i="0" u="none" strike="noStrike" baseline="0" dirty="0" smtClean="0">
                <a:latin typeface="+mj-lt"/>
              </a:rPr>
              <a:t>Frontière et Espace </a:t>
            </a:r>
          </a:p>
          <a:p>
            <a:pPr marL="342900" indent="-342900">
              <a:buAutoNum type="arabicPeriod"/>
            </a:pPr>
            <a:r>
              <a:rPr lang="fr-FR" sz="1400" b="1" i="0" u="none" strike="noStrike" baseline="0" dirty="0" smtClean="0">
                <a:latin typeface="+mj-lt"/>
              </a:rPr>
              <a:t>De la protection de la nature à la Transition écologique</a:t>
            </a:r>
          </a:p>
          <a:p>
            <a:pPr marL="342900" indent="-342900">
              <a:buAutoNum type="arabicPeriod"/>
            </a:pPr>
            <a:r>
              <a:rPr lang="fr-FR" sz="1400" b="1" i="0" u="none" strike="noStrike" baseline="0" dirty="0" smtClean="0">
                <a:latin typeface="+mj-lt"/>
              </a:rPr>
              <a:t>Repenser</a:t>
            </a:r>
            <a:r>
              <a:rPr lang="fr-FR" sz="1400" b="1" i="0" u="none" strike="noStrike" dirty="0" smtClean="0">
                <a:latin typeface="+mj-lt"/>
              </a:rPr>
              <a:t> la ville</a:t>
            </a:r>
            <a:r>
              <a:rPr lang="fr-FR" sz="1500" b="1" i="0" u="none" strike="noStrike" baseline="0" dirty="0">
                <a:latin typeface="+mj-lt"/>
              </a:rPr>
              <a:t>	</a:t>
            </a:r>
          </a:p>
        </p:txBody>
      </p:sp>
      <p:sp>
        <p:nvSpPr>
          <p:cNvPr id="63" name="Google Shape;63;p13"/>
          <p:cNvSpPr txBox="1"/>
          <p:nvPr/>
        </p:nvSpPr>
        <p:spPr>
          <a:xfrm rot="-5400000">
            <a:off x="-688066" y="1268389"/>
            <a:ext cx="174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Thématiques</a:t>
            </a:r>
            <a:endParaRPr dirty="0"/>
          </a:p>
        </p:txBody>
      </p:sp>
      <p:sp>
        <p:nvSpPr>
          <p:cNvPr id="64" name="Google Shape;64;p13"/>
          <p:cNvSpPr txBox="1"/>
          <p:nvPr/>
        </p:nvSpPr>
        <p:spPr>
          <a:xfrm rot="-5400000">
            <a:off x="-822466" y="3379650"/>
            <a:ext cx="20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Axes d’Etude</a:t>
            </a:r>
            <a:endParaRPr dirty="0"/>
          </a:p>
        </p:txBody>
      </p:sp>
      <p:sp>
        <p:nvSpPr>
          <p:cNvPr id="66" name="Google Shape;66;p13"/>
          <p:cNvSpPr/>
          <p:nvPr/>
        </p:nvSpPr>
        <p:spPr>
          <a:xfrm>
            <a:off x="6994826" y="255475"/>
            <a:ext cx="1435007" cy="672274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 smtClean="0"/>
              <a:t>6h hebdo</a:t>
            </a:r>
            <a:endParaRPr sz="1600" b="1" dirty="0"/>
          </a:p>
        </p:txBody>
      </p:sp>
      <p:sp>
        <p:nvSpPr>
          <p:cNvPr id="19" name="Google Shape;55;p13">
            <a:extLst>
              <a:ext uri="{FF2B5EF4-FFF2-40B4-BE49-F238E27FC236}">
                <a16:creationId xmlns:a16="http://schemas.microsoft.com/office/drawing/2014/main" id="{6CC10895-5BB4-4666-81AA-6CE1282F29C1}"/>
              </a:ext>
            </a:extLst>
          </p:cNvPr>
          <p:cNvSpPr/>
          <p:nvPr/>
        </p:nvSpPr>
        <p:spPr>
          <a:xfrm>
            <a:off x="2723177" y="1260889"/>
            <a:ext cx="3358104" cy="10812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dirty="0" smtClean="0"/>
              <a:t>II. ENVIRONNEMENTS </a:t>
            </a:r>
            <a:r>
              <a:rPr lang="fr" sz="2000" b="1" dirty="0"/>
              <a:t>EN MUTATION</a:t>
            </a:r>
            <a:endParaRPr sz="2000" b="1" dirty="0"/>
          </a:p>
        </p:txBody>
      </p:sp>
      <p:sp>
        <p:nvSpPr>
          <p:cNvPr id="25" name="Google Shape;61;p13">
            <a:extLst>
              <a:ext uri="{FF2B5EF4-FFF2-40B4-BE49-F238E27FC236}">
                <a16:creationId xmlns:a16="http://schemas.microsoft.com/office/drawing/2014/main" id="{A907DA5F-CE57-4D1A-B01A-2F76F835F9A1}"/>
              </a:ext>
            </a:extLst>
          </p:cNvPr>
          <p:cNvSpPr txBox="1"/>
          <p:nvPr/>
        </p:nvSpPr>
        <p:spPr>
          <a:xfrm>
            <a:off x="3119740" y="3068775"/>
            <a:ext cx="2760970" cy="12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AutoNum type="arabicPeriod"/>
            </a:pPr>
            <a:r>
              <a:rPr lang="fr-FR" sz="1400" b="1" i="0" u="none" strike="noStrike" baseline="0" dirty="0" smtClean="0">
                <a:latin typeface="+mj-lt"/>
              </a:rPr>
              <a:t>Puissance et Influence</a:t>
            </a:r>
          </a:p>
          <a:p>
            <a:pPr marL="342900" indent="-342900">
              <a:buAutoNum type="arabicPeriod"/>
            </a:pPr>
            <a:r>
              <a:rPr lang="fr-FR" sz="1400" b="1" i="0" u="none" strike="noStrike" baseline="0" dirty="0" smtClean="0">
                <a:latin typeface="+mj-lt"/>
              </a:rPr>
              <a:t>Rivalités et Interdépendance</a:t>
            </a:r>
            <a:endParaRPr lang="fr-FR" sz="1400" b="1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fr-FR" sz="1400" b="1" i="0" u="none" strike="noStrike" baseline="0" dirty="0" smtClean="0">
                <a:latin typeface="+mj-lt"/>
              </a:rPr>
              <a:t>Héritages communs et Diversités</a:t>
            </a:r>
          </a:p>
          <a:p>
            <a:endParaRPr lang="fr-FR" sz="1500" b="1" i="0" u="none" strike="noStrike" baseline="0" dirty="0">
              <a:latin typeface="+mj-lt"/>
            </a:endParaRPr>
          </a:p>
        </p:txBody>
      </p:sp>
      <p:sp>
        <p:nvSpPr>
          <p:cNvPr id="26" name="Google Shape;60;p13">
            <a:extLst>
              <a:ext uri="{FF2B5EF4-FFF2-40B4-BE49-F238E27FC236}">
                <a16:creationId xmlns:a16="http://schemas.microsoft.com/office/drawing/2014/main" id="{B108FA12-F135-40FA-B0E5-BEA18CD03225}"/>
              </a:ext>
            </a:extLst>
          </p:cNvPr>
          <p:cNvSpPr/>
          <p:nvPr/>
        </p:nvSpPr>
        <p:spPr>
          <a:xfrm>
            <a:off x="4261009" y="2357140"/>
            <a:ext cx="146700" cy="7151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9E9C599-F08B-4930-8686-AE85FCB72BC0}"/>
              </a:ext>
            </a:extLst>
          </p:cNvPr>
          <p:cNvCxnSpPr>
            <a:cxnSpLocks/>
            <a:stCxn id="54" idx="2"/>
            <a:endCxn id="19" idx="0"/>
          </p:cNvCxnSpPr>
          <p:nvPr/>
        </p:nvCxnSpPr>
        <p:spPr>
          <a:xfrm flipH="1">
            <a:off x="4402229" y="835875"/>
            <a:ext cx="97996" cy="425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5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3444018" y="109950"/>
            <a:ext cx="2049055" cy="830700"/>
          </a:xfrm>
          <a:prstGeom prst="flowChartAlternateProcess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 smtClean="0"/>
              <a:t>BACCALAUREAT</a:t>
            </a:r>
            <a:endParaRPr sz="1700" b="1" dirty="0"/>
          </a:p>
        </p:txBody>
      </p:sp>
      <p:sp>
        <p:nvSpPr>
          <p:cNvPr id="72" name="Google Shape;72;p14"/>
          <p:cNvSpPr/>
          <p:nvPr/>
        </p:nvSpPr>
        <p:spPr>
          <a:xfrm>
            <a:off x="700724" y="846594"/>
            <a:ext cx="2260200" cy="6108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/>
              <a:t>ABANDON AMC </a:t>
            </a:r>
            <a:endParaRPr sz="1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/>
              <a:t>FIN DE 1ERE</a:t>
            </a:r>
            <a:endParaRPr sz="1400" b="1" dirty="0"/>
          </a:p>
        </p:txBody>
      </p:sp>
      <p:sp>
        <p:nvSpPr>
          <p:cNvPr id="73" name="Google Shape;73;p14"/>
          <p:cNvSpPr/>
          <p:nvPr/>
        </p:nvSpPr>
        <p:spPr>
          <a:xfrm>
            <a:off x="5852100" y="537575"/>
            <a:ext cx="2028000" cy="6108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 smtClean="0"/>
              <a:t>FIN </a:t>
            </a:r>
            <a:r>
              <a:rPr lang="fr" sz="1400" b="1" dirty="0"/>
              <a:t>DE TERM</a:t>
            </a:r>
            <a:endParaRPr sz="1400" b="1" dirty="0"/>
          </a:p>
        </p:txBody>
      </p:sp>
      <p:sp>
        <p:nvSpPr>
          <p:cNvPr id="76" name="Google Shape;76;p14"/>
          <p:cNvSpPr/>
          <p:nvPr/>
        </p:nvSpPr>
        <p:spPr>
          <a:xfrm>
            <a:off x="3652762" y="1463293"/>
            <a:ext cx="1686800" cy="55255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 smtClean="0"/>
              <a:t>S</a:t>
            </a:r>
            <a:r>
              <a:rPr lang="fr" b="1" dirty="0" smtClean="0"/>
              <a:t>ynthèse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 smtClean="0"/>
              <a:t>3H30</a:t>
            </a:r>
            <a:endParaRPr sz="1400" b="1" dirty="0"/>
          </a:p>
        </p:txBody>
      </p:sp>
      <p:sp>
        <p:nvSpPr>
          <p:cNvPr id="77" name="Google Shape;77;p14"/>
          <p:cNvSpPr txBox="1"/>
          <p:nvPr/>
        </p:nvSpPr>
        <p:spPr>
          <a:xfrm>
            <a:off x="3215850" y="2138025"/>
            <a:ext cx="245743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 smtClean="0"/>
              <a:t>Niveau Attendu : </a:t>
            </a:r>
            <a:r>
              <a:rPr lang="fr" sz="1200" b="1" dirty="0"/>
              <a:t>C1</a:t>
            </a: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 smtClean="0"/>
              <a:t>Déroulement </a:t>
            </a:r>
            <a:r>
              <a:rPr lang="fr" sz="1200" b="1" dirty="0"/>
              <a:t>: </a:t>
            </a:r>
            <a:endParaRPr sz="12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200" dirty="0" smtClean="0"/>
              <a:t>Synthèse </a:t>
            </a:r>
            <a:r>
              <a:rPr lang="fr" sz="1200" dirty="0"/>
              <a:t>en 500 mots d’un dossier de 4000-5000 mots (+ éventuel écrit argumentatif)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/>
              <a:t> → 16 pts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200" dirty="0"/>
              <a:t>Traduction (version) ou transposition (cpte-rendu des idées principales)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dirty="0"/>
              <a:t>→ 4pts</a:t>
            </a:r>
            <a:endParaRPr sz="1200" dirty="0"/>
          </a:p>
        </p:txBody>
      </p:sp>
      <p:sp>
        <p:nvSpPr>
          <p:cNvPr id="78" name="Google Shape;78;p14"/>
          <p:cNvSpPr/>
          <p:nvPr/>
        </p:nvSpPr>
        <p:spPr>
          <a:xfrm>
            <a:off x="6207242" y="1441650"/>
            <a:ext cx="1825058" cy="5742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 smtClean="0"/>
              <a:t>Oral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 smtClean="0"/>
              <a:t> </a:t>
            </a:r>
            <a:r>
              <a:rPr lang="fr" sz="1400" b="1" dirty="0"/>
              <a:t>20</a:t>
            </a:r>
            <a:r>
              <a:rPr lang="fr" sz="1400" b="1" dirty="0" smtClean="0"/>
              <a:t>’</a:t>
            </a:r>
            <a:r>
              <a:rPr lang="fr" sz="1400" b="1" dirty="0"/>
              <a:t> </a:t>
            </a:r>
            <a:r>
              <a:rPr lang="fr" sz="1400" b="1" dirty="0" smtClean="0"/>
              <a:t>sans préparation</a:t>
            </a:r>
            <a:endParaRPr sz="1400" b="1" dirty="0"/>
          </a:p>
        </p:txBody>
      </p:sp>
      <p:sp>
        <p:nvSpPr>
          <p:cNvPr id="79" name="Google Shape;79;p14"/>
          <p:cNvSpPr txBox="1"/>
          <p:nvPr/>
        </p:nvSpPr>
        <p:spPr>
          <a:xfrm>
            <a:off x="6029608" y="2239145"/>
            <a:ext cx="2180325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 smtClean="0"/>
              <a:t>Niveau attendu : </a:t>
            </a:r>
            <a:r>
              <a:rPr lang="fr" sz="1200" b="1" dirty="0"/>
              <a:t>C1</a:t>
            </a: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/>
              <a:t>DEROULEMENT : </a:t>
            </a:r>
            <a:endParaRPr sz="12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200" dirty="0"/>
              <a:t>Présentation d’un dossier perso en anglais (10’)</a:t>
            </a:r>
            <a:endParaRPr sz="12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200" dirty="0"/>
              <a:t>Entretien (10’)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 smtClean="0"/>
              <a:t>ORAL : </a:t>
            </a:r>
            <a:endParaRPr sz="12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" sz="1200" dirty="0"/>
              <a:t>4-6 </a:t>
            </a:r>
            <a:r>
              <a:rPr lang="fr" sz="1200" dirty="0" smtClean="0"/>
              <a:t>documents portant sur </a:t>
            </a:r>
            <a:r>
              <a:rPr lang="fr" sz="1200" dirty="0"/>
              <a:t>les </a:t>
            </a:r>
            <a:r>
              <a:rPr lang="fr" sz="1200" dirty="0" smtClean="0"/>
              <a:t>thématiques du cycle Terminale</a:t>
            </a:r>
            <a:endParaRPr lang="fr" sz="1200" dirty="0"/>
          </a:p>
        </p:txBody>
      </p:sp>
      <p:cxnSp>
        <p:nvCxnSpPr>
          <p:cNvPr id="80" name="Google Shape;80;p14"/>
          <p:cNvCxnSpPr>
            <a:stCxn id="71" idx="1"/>
            <a:endCxn id="72" idx="3"/>
          </p:cNvCxnSpPr>
          <p:nvPr/>
        </p:nvCxnSpPr>
        <p:spPr>
          <a:xfrm flipH="1">
            <a:off x="2960924" y="525300"/>
            <a:ext cx="483094" cy="62669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" name="Google Shape;81;p14"/>
          <p:cNvCxnSpPr>
            <a:stCxn id="71" idx="3"/>
            <a:endCxn id="73" idx="1"/>
          </p:cNvCxnSpPr>
          <p:nvPr/>
        </p:nvCxnSpPr>
        <p:spPr>
          <a:xfrm>
            <a:off x="5493073" y="525300"/>
            <a:ext cx="359027" cy="317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2" name="Google Shape;82;p14"/>
          <p:cNvCxnSpPr>
            <a:stCxn id="72" idx="2"/>
          </p:cNvCxnSpPr>
          <p:nvPr/>
        </p:nvCxnSpPr>
        <p:spPr>
          <a:xfrm>
            <a:off x="1830824" y="1457394"/>
            <a:ext cx="0" cy="25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4"/>
          <p:cNvCxnSpPr>
            <a:stCxn id="73" idx="2"/>
            <a:endCxn id="76" idx="0"/>
          </p:cNvCxnSpPr>
          <p:nvPr/>
        </p:nvCxnSpPr>
        <p:spPr>
          <a:xfrm flipH="1">
            <a:off x="4496162" y="1148375"/>
            <a:ext cx="2369938" cy="31491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4"/>
          <p:cNvCxnSpPr>
            <a:cxnSpLocks/>
            <a:stCxn id="73" idx="2"/>
            <a:endCxn id="78" idx="0"/>
          </p:cNvCxnSpPr>
          <p:nvPr/>
        </p:nvCxnSpPr>
        <p:spPr>
          <a:xfrm>
            <a:off x="6866100" y="1148375"/>
            <a:ext cx="253671" cy="2932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4"/>
          <p:cNvSpPr/>
          <p:nvPr/>
        </p:nvSpPr>
        <p:spPr>
          <a:xfrm>
            <a:off x="1359925" y="940650"/>
            <a:ext cx="908450" cy="3498907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352700" y="4596500"/>
            <a:ext cx="979800" cy="21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1023950" y="3807004"/>
            <a:ext cx="1580400" cy="49241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 smtClean="0"/>
              <a:t>contrôle </a:t>
            </a:r>
            <a:r>
              <a:rPr lang="fr" sz="1000" dirty="0"/>
              <a:t>continu → notes de l’année de 1ère</a:t>
            </a:r>
            <a:endParaRPr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366102"/>
            <a:ext cx="8420582" cy="441247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872567ED-0C60-4780-804B-28597B7EA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24025" r="-2" b="9007"/>
          <a:stretch/>
        </p:blipFill>
        <p:spPr>
          <a:xfrm>
            <a:off x="364603" y="366102"/>
            <a:ext cx="8420582" cy="44124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65960" y="2695821"/>
            <a:ext cx="5212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457200"/>
            <a:ext cx="8229600" cy="42291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346717"/>
            <a:ext cx="9176000" cy="493776"/>
            <a:chOff x="-18288" y="3128956"/>
            <a:chExt cx="12234672" cy="658368"/>
          </a:xfrm>
        </p:grpSpPr>
        <p:sp useBgFill="1">
          <p:nvSpPr>
            <p:cNvPr id="19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1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560A611-6C37-45E7-A169-61D0A609D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02" y="835273"/>
            <a:ext cx="6172200" cy="1758948"/>
          </a:xfrm>
        </p:spPr>
        <p:txBody>
          <a:bodyPr>
            <a:normAutofit/>
          </a:bodyPr>
          <a:lstStyle/>
          <a:p>
            <a:r>
              <a:rPr lang="fr-FR" sz="5400" dirty="0" err="1">
                <a:solidFill>
                  <a:schemeClr val="bg1"/>
                </a:solidFill>
              </a:rPr>
              <a:t>See</a:t>
            </a:r>
            <a:r>
              <a:rPr lang="fr-FR" sz="5400" dirty="0">
                <a:solidFill>
                  <a:schemeClr val="bg1"/>
                </a:solidFill>
              </a:rPr>
              <a:t> </a:t>
            </a:r>
            <a:r>
              <a:rPr lang="fr-FR" sz="5400" dirty="0" err="1">
                <a:solidFill>
                  <a:schemeClr val="bg1"/>
                </a:solidFill>
              </a:rPr>
              <a:t>you</a:t>
            </a:r>
            <a:r>
              <a:rPr lang="fr-FR" sz="5400" dirty="0">
                <a:solidFill>
                  <a:schemeClr val="bg1"/>
                </a:solidFill>
              </a:rPr>
              <a:t> </a:t>
            </a:r>
            <a:r>
              <a:rPr lang="fr-FR" sz="5400" dirty="0" smtClean="0">
                <a:solidFill>
                  <a:schemeClr val="bg1"/>
                </a:solidFill>
              </a:rPr>
              <a:t>in class </a:t>
            </a:r>
            <a:r>
              <a:rPr lang="fr-FR" sz="5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TM02900743[[fn=Organique]]</Template>
  <TotalTime>151</TotalTime>
  <Words>362</Words>
  <Application>Microsoft Office PowerPoint</Application>
  <PresentationFormat>Affichage à l'écran (16:9)</PresentationFormat>
  <Paragraphs>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Organique</vt:lpstr>
      <vt:lpstr>Présentation de la Spécialité AMC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See you in class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Elève</dc:creator>
  <cp:lastModifiedBy>Mariane CHAUVEAU</cp:lastModifiedBy>
  <cp:revision>24</cp:revision>
  <cp:lastPrinted>2022-01-20T06:58:02Z</cp:lastPrinted>
  <dcterms:modified xsi:type="dcterms:W3CDTF">2025-10-09T08:50:58Z</dcterms:modified>
</cp:coreProperties>
</file>