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56" r:id="rId5"/>
    <p:sldId id="270" r:id="rId6"/>
    <p:sldId id="257" r:id="rId7"/>
    <p:sldId id="258" r:id="rId8"/>
    <p:sldId id="261" r:id="rId9"/>
    <p:sldId id="265" r:id="rId10"/>
    <p:sldId id="262" r:id="rId11"/>
    <p:sldId id="263" r:id="rId12"/>
    <p:sldId id="264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00"/>
  </p:normalViewPr>
  <p:slideViewPr>
    <p:cSldViewPr>
      <p:cViewPr varScale="1">
        <p:scale>
          <a:sx n="85" d="100"/>
          <a:sy n="85" d="100"/>
        </p:scale>
        <p:origin x="14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33333" r="7501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259013"/>
            <a:ext cx="9142413" cy="4597400"/>
            <a:chOff x="0" y="1423"/>
            <a:chExt cx="5759" cy="2896"/>
          </a:xfrm>
        </p:grpSpPr>
        <p:pic>
          <p:nvPicPr>
            <p:cNvPr id="3075" name="Picture 3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0" y="3378"/>
              <a:ext cx="2509" cy="196"/>
            </a:xfrm>
            <a:custGeom>
              <a:avLst/>
              <a:gdLst>
                <a:gd name="T0" fmla="*/ 39 w 2509"/>
                <a:gd name="T1" fmla="*/ 61 h 196"/>
                <a:gd name="T2" fmla="*/ 104 w 2509"/>
                <a:gd name="T3" fmla="*/ 28 h 196"/>
                <a:gd name="T4" fmla="*/ 182 w 2509"/>
                <a:gd name="T5" fmla="*/ 13 h 196"/>
                <a:gd name="T6" fmla="*/ 281 w 2509"/>
                <a:gd name="T7" fmla="*/ 13 h 196"/>
                <a:gd name="T8" fmla="*/ 357 w 2509"/>
                <a:gd name="T9" fmla="*/ 34 h 196"/>
                <a:gd name="T10" fmla="*/ 440 w 2509"/>
                <a:gd name="T11" fmla="*/ 85 h 196"/>
                <a:gd name="T12" fmla="*/ 509 w 2509"/>
                <a:gd name="T13" fmla="*/ 129 h 196"/>
                <a:gd name="T14" fmla="*/ 626 w 2509"/>
                <a:gd name="T15" fmla="*/ 148 h 196"/>
                <a:gd name="T16" fmla="*/ 728 w 2509"/>
                <a:gd name="T17" fmla="*/ 135 h 196"/>
                <a:gd name="T18" fmla="*/ 806 w 2509"/>
                <a:gd name="T19" fmla="*/ 93 h 196"/>
                <a:gd name="T20" fmla="*/ 899 w 2509"/>
                <a:gd name="T21" fmla="*/ 36 h 196"/>
                <a:gd name="T22" fmla="*/ 998 w 2509"/>
                <a:gd name="T23" fmla="*/ 4 h 196"/>
                <a:gd name="T24" fmla="*/ 1119 w 2509"/>
                <a:gd name="T25" fmla="*/ 6 h 196"/>
                <a:gd name="T26" fmla="*/ 1214 w 2509"/>
                <a:gd name="T27" fmla="*/ 39 h 196"/>
                <a:gd name="T28" fmla="*/ 1308 w 2509"/>
                <a:gd name="T29" fmla="*/ 102 h 196"/>
                <a:gd name="T30" fmla="*/ 1403 w 2509"/>
                <a:gd name="T31" fmla="*/ 133 h 196"/>
                <a:gd name="T32" fmla="*/ 1514 w 2509"/>
                <a:gd name="T33" fmla="*/ 133 h 196"/>
                <a:gd name="T34" fmla="*/ 1593 w 2509"/>
                <a:gd name="T35" fmla="*/ 111 h 196"/>
                <a:gd name="T36" fmla="*/ 1668 w 2509"/>
                <a:gd name="T37" fmla="*/ 61 h 196"/>
                <a:gd name="T38" fmla="*/ 1754 w 2509"/>
                <a:gd name="T39" fmla="*/ 18 h 196"/>
                <a:gd name="T40" fmla="*/ 1844 w 2509"/>
                <a:gd name="T41" fmla="*/ 1 h 196"/>
                <a:gd name="T42" fmla="*/ 1958 w 2509"/>
                <a:gd name="T43" fmla="*/ 4 h 196"/>
                <a:gd name="T44" fmla="*/ 2039 w 2509"/>
                <a:gd name="T45" fmla="*/ 33 h 196"/>
                <a:gd name="T46" fmla="*/ 2118 w 2509"/>
                <a:gd name="T47" fmla="*/ 88 h 196"/>
                <a:gd name="T48" fmla="*/ 2192 w 2509"/>
                <a:gd name="T49" fmla="*/ 124 h 196"/>
                <a:gd name="T50" fmla="*/ 2303 w 2509"/>
                <a:gd name="T51" fmla="*/ 138 h 196"/>
                <a:gd name="T52" fmla="*/ 2412 w 2509"/>
                <a:gd name="T53" fmla="*/ 106 h 196"/>
                <a:gd name="T54" fmla="*/ 2463 w 2509"/>
                <a:gd name="T55" fmla="*/ 66 h 196"/>
                <a:gd name="T56" fmla="*/ 2489 w 2509"/>
                <a:gd name="T57" fmla="*/ 61 h 196"/>
                <a:gd name="T58" fmla="*/ 2507 w 2509"/>
                <a:gd name="T59" fmla="*/ 76 h 196"/>
                <a:gd name="T60" fmla="*/ 2508 w 2509"/>
                <a:gd name="T61" fmla="*/ 96 h 196"/>
                <a:gd name="T62" fmla="*/ 2490 w 2509"/>
                <a:gd name="T63" fmla="*/ 118 h 196"/>
                <a:gd name="T64" fmla="*/ 2429 w 2509"/>
                <a:gd name="T65" fmla="*/ 160 h 196"/>
                <a:gd name="T66" fmla="*/ 2352 w 2509"/>
                <a:gd name="T67" fmla="*/ 183 h 196"/>
                <a:gd name="T68" fmla="*/ 2238 w 2509"/>
                <a:gd name="T69" fmla="*/ 184 h 196"/>
                <a:gd name="T70" fmla="*/ 2156 w 2509"/>
                <a:gd name="T71" fmla="*/ 172 h 196"/>
                <a:gd name="T72" fmla="*/ 2076 w 2509"/>
                <a:gd name="T73" fmla="*/ 133 h 196"/>
                <a:gd name="T74" fmla="*/ 2018 w 2509"/>
                <a:gd name="T75" fmla="*/ 87 h 196"/>
                <a:gd name="T76" fmla="*/ 1934 w 2509"/>
                <a:gd name="T77" fmla="*/ 55 h 196"/>
                <a:gd name="T78" fmla="*/ 1836 w 2509"/>
                <a:gd name="T79" fmla="*/ 49 h 196"/>
                <a:gd name="T80" fmla="*/ 1743 w 2509"/>
                <a:gd name="T81" fmla="*/ 79 h 196"/>
                <a:gd name="T82" fmla="*/ 1677 w 2509"/>
                <a:gd name="T83" fmla="*/ 118 h 196"/>
                <a:gd name="T84" fmla="*/ 1586 w 2509"/>
                <a:gd name="T85" fmla="*/ 165 h 196"/>
                <a:gd name="T86" fmla="*/ 1475 w 2509"/>
                <a:gd name="T87" fmla="*/ 186 h 196"/>
                <a:gd name="T88" fmla="*/ 1377 w 2509"/>
                <a:gd name="T89" fmla="*/ 180 h 196"/>
                <a:gd name="T90" fmla="*/ 1269 w 2509"/>
                <a:gd name="T91" fmla="*/ 136 h 196"/>
                <a:gd name="T92" fmla="*/ 1197 w 2509"/>
                <a:gd name="T93" fmla="*/ 84 h 196"/>
                <a:gd name="T94" fmla="*/ 1128 w 2509"/>
                <a:gd name="T95" fmla="*/ 55 h 196"/>
                <a:gd name="T96" fmla="*/ 1020 w 2509"/>
                <a:gd name="T97" fmla="*/ 49 h 196"/>
                <a:gd name="T98" fmla="*/ 914 w 2509"/>
                <a:gd name="T99" fmla="*/ 78 h 196"/>
                <a:gd name="T100" fmla="*/ 831 w 2509"/>
                <a:gd name="T101" fmla="*/ 135 h 196"/>
                <a:gd name="T102" fmla="*/ 713 w 2509"/>
                <a:gd name="T103" fmla="*/ 187 h 196"/>
                <a:gd name="T104" fmla="*/ 600 w 2509"/>
                <a:gd name="T105" fmla="*/ 195 h 196"/>
                <a:gd name="T106" fmla="*/ 494 w 2509"/>
                <a:gd name="T107" fmla="*/ 175 h 196"/>
                <a:gd name="T108" fmla="*/ 408 w 2509"/>
                <a:gd name="T109" fmla="*/ 123 h 196"/>
                <a:gd name="T110" fmla="*/ 338 w 2509"/>
                <a:gd name="T111" fmla="*/ 79 h 196"/>
                <a:gd name="T112" fmla="*/ 251 w 2509"/>
                <a:gd name="T113" fmla="*/ 60 h 196"/>
                <a:gd name="T114" fmla="*/ 144 w 2509"/>
                <a:gd name="T115" fmla="*/ 67 h 196"/>
                <a:gd name="T116" fmla="*/ 56 w 2509"/>
                <a:gd name="T117" fmla="*/ 108 h 196"/>
                <a:gd name="T118" fmla="*/ 5 w 2509"/>
                <a:gd name="T119" fmla="*/ 93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3077" name="Picture 5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96"/>
              <a:ext cx="276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b"/>
          <a:lstStyle>
            <a:lvl1pPr>
              <a:defRPr>
                <a:latin typeface="Arial" charset="0"/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en-US" noProof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charset="0"/>
              </a:defRPr>
            </a:lvl1pPr>
          </a:lstStyle>
          <a:p>
            <a:pPr lvl="0"/>
            <a:r>
              <a:rPr lang="fr-FR" noProof="0"/>
              <a:t>Modifiez le style des sous-titres du masque</a:t>
            </a:r>
            <a:endParaRPr lang="en-US" noProof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7DD853B-8B51-4745-97E4-098982A3C5B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50D02-B27A-4976-83F5-4D2B279D819F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2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DC9F2-68D9-4F43-BC48-E0635AC97E14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5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D4BEE-E64D-49C7-8F50-A47412E0D7EF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2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67296-9265-4645-9472-99C5D454DE2C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DE8A7-A66A-4027-8088-8E0E311EBBE8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71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04341-8DDB-4AEC-9E23-CD1FCC4F8CD2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4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32CB7-B992-43EF-ACD0-0789B38BEF1F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3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E9D05-2B64-44CA-809D-7C61D405AAD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53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D82BE-4477-4A78-80F0-486C4E21E1EA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8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5D5A8-58D7-4B4B-B3A8-807D47B189FF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8888" r="7501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581150"/>
            <a:ext cx="9142413" cy="5275263"/>
            <a:chOff x="0" y="996"/>
            <a:chExt cx="5759" cy="3323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0" y="3522"/>
              <a:ext cx="2509" cy="196"/>
            </a:xfrm>
            <a:custGeom>
              <a:avLst/>
              <a:gdLst>
                <a:gd name="T0" fmla="*/ 39 w 2509"/>
                <a:gd name="T1" fmla="*/ 61 h 196"/>
                <a:gd name="T2" fmla="*/ 104 w 2509"/>
                <a:gd name="T3" fmla="*/ 28 h 196"/>
                <a:gd name="T4" fmla="*/ 182 w 2509"/>
                <a:gd name="T5" fmla="*/ 13 h 196"/>
                <a:gd name="T6" fmla="*/ 281 w 2509"/>
                <a:gd name="T7" fmla="*/ 13 h 196"/>
                <a:gd name="T8" fmla="*/ 357 w 2509"/>
                <a:gd name="T9" fmla="*/ 34 h 196"/>
                <a:gd name="T10" fmla="*/ 440 w 2509"/>
                <a:gd name="T11" fmla="*/ 85 h 196"/>
                <a:gd name="T12" fmla="*/ 509 w 2509"/>
                <a:gd name="T13" fmla="*/ 129 h 196"/>
                <a:gd name="T14" fmla="*/ 626 w 2509"/>
                <a:gd name="T15" fmla="*/ 148 h 196"/>
                <a:gd name="T16" fmla="*/ 728 w 2509"/>
                <a:gd name="T17" fmla="*/ 135 h 196"/>
                <a:gd name="T18" fmla="*/ 806 w 2509"/>
                <a:gd name="T19" fmla="*/ 93 h 196"/>
                <a:gd name="T20" fmla="*/ 899 w 2509"/>
                <a:gd name="T21" fmla="*/ 36 h 196"/>
                <a:gd name="T22" fmla="*/ 998 w 2509"/>
                <a:gd name="T23" fmla="*/ 4 h 196"/>
                <a:gd name="T24" fmla="*/ 1119 w 2509"/>
                <a:gd name="T25" fmla="*/ 6 h 196"/>
                <a:gd name="T26" fmla="*/ 1214 w 2509"/>
                <a:gd name="T27" fmla="*/ 39 h 196"/>
                <a:gd name="T28" fmla="*/ 1308 w 2509"/>
                <a:gd name="T29" fmla="*/ 102 h 196"/>
                <a:gd name="T30" fmla="*/ 1403 w 2509"/>
                <a:gd name="T31" fmla="*/ 133 h 196"/>
                <a:gd name="T32" fmla="*/ 1514 w 2509"/>
                <a:gd name="T33" fmla="*/ 133 h 196"/>
                <a:gd name="T34" fmla="*/ 1593 w 2509"/>
                <a:gd name="T35" fmla="*/ 111 h 196"/>
                <a:gd name="T36" fmla="*/ 1668 w 2509"/>
                <a:gd name="T37" fmla="*/ 61 h 196"/>
                <a:gd name="T38" fmla="*/ 1754 w 2509"/>
                <a:gd name="T39" fmla="*/ 18 h 196"/>
                <a:gd name="T40" fmla="*/ 1844 w 2509"/>
                <a:gd name="T41" fmla="*/ 1 h 196"/>
                <a:gd name="T42" fmla="*/ 1958 w 2509"/>
                <a:gd name="T43" fmla="*/ 4 h 196"/>
                <a:gd name="T44" fmla="*/ 2039 w 2509"/>
                <a:gd name="T45" fmla="*/ 33 h 196"/>
                <a:gd name="T46" fmla="*/ 2118 w 2509"/>
                <a:gd name="T47" fmla="*/ 88 h 196"/>
                <a:gd name="T48" fmla="*/ 2192 w 2509"/>
                <a:gd name="T49" fmla="*/ 124 h 196"/>
                <a:gd name="T50" fmla="*/ 2303 w 2509"/>
                <a:gd name="T51" fmla="*/ 138 h 196"/>
                <a:gd name="T52" fmla="*/ 2412 w 2509"/>
                <a:gd name="T53" fmla="*/ 106 h 196"/>
                <a:gd name="T54" fmla="*/ 2463 w 2509"/>
                <a:gd name="T55" fmla="*/ 66 h 196"/>
                <a:gd name="T56" fmla="*/ 2489 w 2509"/>
                <a:gd name="T57" fmla="*/ 61 h 196"/>
                <a:gd name="T58" fmla="*/ 2507 w 2509"/>
                <a:gd name="T59" fmla="*/ 76 h 196"/>
                <a:gd name="T60" fmla="*/ 2508 w 2509"/>
                <a:gd name="T61" fmla="*/ 96 h 196"/>
                <a:gd name="T62" fmla="*/ 2490 w 2509"/>
                <a:gd name="T63" fmla="*/ 118 h 196"/>
                <a:gd name="T64" fmla="*/ 2429 w 2509"/>
                <a:gd name="T65" fmla="*/ 160 h 196"/>
                <a:gd name="T66" fmla="*/ 2352 w 2509"/>
                <a:gd name="T67" fmla="*/ 183 h 196"/>
                <a:gd name="T68" fmla="*/ 2238 w 2509"/>
                <a:gd name="T69" fmla="*/ 184 h 196"/>
                <a:gd name="T70" fmla="*/ 2156 w 2509"/>
                <a:gd name="T71" fmla="*/ 172 h 196"/>
                <a:gd name="T72" fmla="*/ 2076 w 2509"/>
                <a:gd name="T73" fmla="*/ 133 h 196"/>
                <a:gd name="T74" fmla="*/ 2018 w 2509"/>
                <a:gd name="T75" fmla="*/ 87 h 196"/>
                <a:gd name="T76" fmla="*/ 1934 w 2509"/>
                <a:gd name="T77" fmla="*/ 55 h 196"/>
                <a:gd name="T78" fmla="*/ 1836 w 2509"/>
                <a:gd name="T79" fmla="*/ 49 h 196"/>
                <a:gd name="T80" fmla="*/ 1743 w 2509"/>
                <a:gd name="T81" fmla="*/ 79 h 196"/>
                <a:gd name="T82" fmla="*/ 1677 w 2509"/>
                <a:gd name="T83" fmla="*/ 118 h 196"/>
                <a:gd name="T84" fmla="*/ 1586 w 2509"/>
                <a:gd name="T85" fmla="*/ 165 h 196"/>
                <a:gd name="T86" fmla="*/ 1475 w 2509"/>
                <a:gd name="T87" fmla="*/ 186 h 196"/>
                <a:gd name="T88" fmla="*/ 1377 w 2509"/>
                <a:gd name="T89" fmla="*/ 180 h 196"/>
                <a:gd name="T90" fmla="*/ 1269 w 2509"/>
                <a:gd name="T91" fmla="*/ 136 h 196"/>
                <a:gd name="T92" fmla="*/ 1197 w 2509"/>
                <a:gd name="T93" fmla="*/ 84 h 196"/>
                <a:gd name="T94" fmla="*/ 1128 w 2509"/>
                <a:gd name="T95" fmla="*/ 55 h 196"/>
                <a:gd name="T96" fmla="*/ 1020 w 2509"/>
                <a:gd name="T97" fmla="*/ 49 h 196"/>
                <a:gd name="T98" fmla="*/ 914 w 2509"/>
                <a:gd name="T99" fmla="*/ 78 h 196"/>
                <a:gd name="T100" fmla="*/ 831 w 2509"/>
                <a:gd name="T101" fmla="*/ 135 h 196"/>
                <a:gd name="T102" fmla="*/ 713 w 2509"/>
                <a:gd name="T103" fmla="*/ 187 h 196"/>
                <a:gd name="T104" fmla="*/ 600 w 2509"/>
                <a:gd name="T105" fmla="*/ 195 h 196"/>
                <a:gd name="T106" fmla="*/ 494 w 2509"/>
                <a:gd name="T107" fmla="*/ 175 h 196"/>
                <a:gd name="T108" fmla="*/ 408 w 2509"/>
                <a:gd name="T109" fmla="*/ 123 h 196"/>
                <a:gd name="T110" fmla="*/ 338 w 2509"/>
                <a:gd name="T111" fmla="*/ 79 h 196"/>
                <a:gd name="T112" fmla="*/ 251 w 2509"/>
                <a:gd name="T113" fmla="*/ 60 h 196"/>
                <a:gd name="T114" fmla="*/ 144 w 2509"/>
                <a:gd name="T115" fmla="*/ 67 h 196"/>
                <a:gd name="T116" fmla="*/ 56 w 2509"/>
                <a:gd name="T117" fmla="*/ 108 h 196"/>
                <a:gd name="T118" fmla="*/ 5 w 2509"/>
                <a:gd name="T119" fmla="*/ 93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053" name="Picture 5"/>
            <p:cNvPicPr>
              <a:picLocks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996"/>
              <a:ext cx="276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Cliquer pour modifier le style du titre du masque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Cliquer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896B5728-28DF-4305-961A-AA28AC4AFDB1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49F1EB-DD82-EC4E-3C09-D13A1804809B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685800" y="836712"/>
            <a:ext cx="7772400" cy="2304256"/>
          </a:xfrm>
        </p:spPr>
        <p:txBody>
          <a:bodyPr/>
          <a:lstStyle/>
          <a:p>
            <a:r>
              <a:rPr lang="fr-FR" sz="6000" b="1" dirty="0">
                <a:solidFill>
                  <a:srgbClr val="00B050"/>
                </a:solidFill>
                <a:latin typeface="Broadway" panose="04040905080B02020502" pitchFamily="82" charset="0"/>
              </a:rPr>
              <a:t>SPECIALITE MATHEMATIQUES</a:t>
            </a:r>
          </a:p>
        </p:txBody>
      </p:sp>
    </p:spTree>
    <p:extLst>
      <p:ext uri="{BB962C8B-B14F-4D97-AF65-F5344CB8AC3E}">
        <p14:creationId xmlns:p14="http://schemas.microsoft.com/office/powerpoint/2010/main" val="2118401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C70E6-F34D-408D-01C7-DDB1180AC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mathématiques expertes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75565C-7F36-2EA8-25B0-6CE197128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24964"/>
            <a:ext cx="7772400" cy="4114800"/>
          </a:xfrm>
        </p:spPr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Pour celles et ceux qui continuent la spécialité</a:t>
            </a:r>
          </a:p>
          <a:p>
            <a:pPr marL="0" indent="0">
              <a:buNone/>
            </a:pP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3h par semaine (donc 9h de maths à la semaine !)</a:t>
            </a:r>
          </a:p>
          <a:p>
            <a:pPr marL="0" indent="0">
              <a:buNone/>
            </a:pP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Evaluation en contrôle continu, coefficient 2 dans le bulletin du BAC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6787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89054-43E8-6A86-F9DE-0B7778D67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Thèmes abordés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Nombres complexes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Arithmétique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Graphe et Matrice</a:t>
            </a:r>
          </a:p>
          <a:p>
            <a:pPr lvl="2" algn="just"/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585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B4C372-6D62-7DB4-A54A-688EDFE30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84784"/>
            <a:ext cx="7772400" cy="1143000"/>
          </a:xfrm>
        </p:spPr>
        <p:txBody>
          <a:bodyPr/>
          <a:lstStyle/>
          <a:p>
            <a:r>
              <a:rPr lang="fr-FR" dirty="0"/>
              <a:t>DES QUESTIONS ?!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F51A1D6-F0D6-D4DA-D074-94FAB4162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99886">
            <a:off x="633934" y="2997201"/>
            <a:ext cx="4752528" cy="324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1375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F397FF-AB6D-573B-3CE6-FED4EFB0E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prendre la spécialité ?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C57EDD-AC62-6CAA-24DA-EF999DFFE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J’en ai besoin pour mon Post – Bac</a:t>
            </a:r>
          </a:p>
          <a:p>
            <a:r>
              <a:rPr lang="fr-FR" dirty="0"/>
              <a:t>J’aime les maths !</a:t>
            </a:r>
          </a:p>
          <a:p>
            <a:r>
              <a:rPr lang="fr-FR" dirty="0"/>
              <a:t>Pour développer ma démarche mathématique</a:t>
            </a:r>
          </a:p>
          <a:p>
            <a:r>
              <a:rPr lang="fr-FR" dirty="0"/>
              <a:t>Pour découvrir de nouveaux outils pour modéliser et comprendre</a:t>
            </a:r>
          </a:p>
          <a:p>
            <a:r>
              <a:rPr lang="fr-FR" dirty="0"/>
              <a:t>Découvrir les liens avec les autres spécialités</a:t>
            </a:r>
          </a:p>
        </p:txBody>
      </p:sp>
    </p:spTree>
    <p:extLst>
      <p:ext uri="{BB962C8B-B14F-4D97-AF65-F5344CB8AC3E}">
        <p14:creationId xmlns:p14="http://schemas.microsoft.com/office/powerpoint/2010/main" val="357168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2E783-F510-164E-4500-6ADA43A10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57500"/>
            <a:ext cx="7772400" cy="1143000"/>
          </a:xfrm>
        </p:spPr>
        <p:txBody>
          <a:bodyPr/>
          <a:lstStyle/>
          <a:p>
            <a:r>
              <a:rPr lang="fr-FR" dirty="0">
                <a:solidFill>
                  <a:srgbClr val="00602B"/>
                </a:solidFill>
                <a:latin typeface="Britannic Bold" panose="020B0903060703020204" pitchFamily="34" charset="0"/>
              </a:rPr>
              <a:t>La spécialité en Première</a:t>
            </a:r>
          </a:p>
        </p:txBody>
      </p:sp>
    </p:spTree>
    <p:extLst>
      <p:ext uri="{BB962C8B-B14F-4D97-AF65-F5344CB8AC3E}">
        <p14:creationId xmlns:p14="http://schemas.microsoft.com/office/powerpoint/2010/main" val="98641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EA93A1-F37C-6678-66CB-DF871A72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48680"/>
            <a:ext cx="7772400" cy="5760640"/>
          </a:xfrm>
        </p:spPr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4h par semaine : 2 fois 2h</a:t>
            </a:r>
          </a:p>
          <a:p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Quatre thèmes abordés: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Analyse avec l’étude des fonctions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Algèbre avec l’étude des suites et le second degré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Géométrie avec les vecteurs et la géométrie repérée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Probabilités avec les probabilités conditionnelles et les variables aléatoires</a:t>
            </a:r>
          </a:p>
        </p:txBody>
      </p:sp>
    </p:spTree>
    <p:extLst>
      <p:ext uri="{BB962C8B-B14F-4D97-AF65-F5344CB8AC3E}">
        <p14:creationId xmlns:p14="http://schemas.microsoft.com/office/powerpoint/2010/main" val="545394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15590-D496-DA59-DA0A-4FB76E1A6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57500"/>
            <a:ext cx="7772400" cy="1143000"/>
          </a:xfrm>
        </p:spPr>
        <p:txBody>
          <a:bodyPr/>
          <a:lstStyle/>
          <a:p>
            <a:r>
              <a:rPr lang="fr-FR" dirty="0">
                <a:solidFill>
                  <a:srgbClr val="00602B"/>
                </a:solidFill>
                <a:latin typeface="Britannic Bold" panose="020B0903060703020204" pitchFamily="34" charset="0"/>
              </a:rPr>
              <a:t>La spécialité en Terminale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548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EA93A1-F37C-6678-66CB-DF871A72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48680"/>
            <a:ext cx="7772400" cy="5760640"/>
          </a:xfrm>
        </p:spPr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6h par semaine : 3 fois 2h</a:t>
            </a:r>
          </a:p>
          <a:p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Trois thèmes abordés: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Analyse avec l’étude des fonctions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Algèbre et Géométrie avec l’étude des suites ; les vecteurs dans l’espace ; le dénombrement ; les équations de droites dans le plan et l’espace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Probabilités avec les lois de probabilités</a:t>
            </a:r>
          </a:p>
        </p:txBody>
      </p:sp>
    </p:spTree>
    <p:extLst>
      <p:ext uri="{BB962C8B-B14F-4D97-AF65-F5344CB8AC3E}">
        <p14:creationId xmlns:p14="http://schemas.microsoft.com/office/powerpoint/2010/main" val="1899923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F00E9C-E63D-8336-A182-D0BC7C33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57500"/>
            <a:ext cx="7772400" cy="1143000"/>
          </a:xfrm>
        </p:spPr>
        <p:txBody>
          <a:bodyPr/>
          <a:lstStyle/>
          <a:p>
            <a:r>
              <a:rPr lang="fr-FR" dirty="0">
                <a:solidFill>
                  <a:srgbClr val="00602B"/>
                </a:solidFill>
                <a:latin typeface="Britannic Bold" panose="020B0903060703020204" pitchFamily="34" charset="0"/>
              </a:rPr>
              <a:t>Les options en Terminale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8140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C70E6-F34D-408D-01C7-DDB1180AC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mathématiques complémentaires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75565C-7F36-2EA8-25B0-6CE197128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24964"/>
            <a:ext cx="7772400" cy="4114800"/>
          </a:xfrm>
        </p:spPr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Pour celles et ceux qui abandonnent la spécialité en fin de première</a:t>
            </a:r>
          </a:p>
          <a:p>
            <a:pPr marL="0" indent="0">
              <a:buNone/>
            </a:pP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3h par semaine</a:t>
            </a:r>
          </a:p>
          <a:p>
            <a:pPr marL="0" indent="0">
              <a:buNone/>
            </a:pP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Evaluation en contrôle continu, coefficient 2 dans le bulletin du BAC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4089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89054-43E8-6A86-F9DE-0B7778D67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Trois thèmes abordés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Analyse avec l’étude des fonctions, des suites numériques (dans la continuité de ce qui a été vu en Première) 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Probabilités avec les lois de probabilités</a:t>
            </a:r>
          </a:p>
          <a:p>
            <a:pPr lvl="2"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Statistiques avec les statistiques à deux variables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57803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 2">
      <a:dk1>
        <a:srgbClr val="000000"/>
      </a:dk1>
      <a:lt1>
        <a:srgbClr val="FFFFEE"/>
      </a:lt1>
      <a:dk2>
        <a:srgbClr val="000000"/>
      </a:dk2>
      <a:lt2>
        <a:srgbClr val="C3B59F"/>
      </a:lt2>
      <a:accent1>
        <a:srgbClr val="9CB3D8"/>
      </a:accent1>
      <a:accent2>
        <a:srgbClr val="F8F8F8"/>
      </a:accent2>
      <a:accent3>
        <a:srgbClr val="FFFFF5"/>
      </a:accent3>
      <a:accent4>
        <a:srgbClr val="000000"/>
      </a:accent4>
      <a:accent5>
        <a:srgbClr val="CBD6E9"/>
      </a:accent5>
      <a:accent6>
        <a:srgbClr val="E1E1E1"/>
      </a:accent6>
      <a:hlink>
        <a:srgbClr val="A9A460"/>
      </a:hlink>
      <a:folHlink>
        <a:srgbClr val="E4E1D7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7F796F"/>
        </a:dk1>
        <a:lt1>
          <a:srgbClr val="FFFFFF"/>
        </a:lt1>
        <a:dk2>
          <a:srgbClr val="BDBB92"/>
        </a:dk2>
        <a:lt2>
          <a:srgbClr val="FFFFCC"/>
        </a:lt2>
        <a:accent1>
          <a:srgbClr val="8B91B9"/>
        </a:accent1>
        <a:accent2>
          <a:srgbClr val="D5D9B7"/>
        </a:accent2>
        <a:accent3>
          <a:srgbClr val="DBDAC7"/>
        </a:accent3>
        <a:accent4>
          <a:srgbClr val="DADADA"/>
        </a:accent4>
        <a:accent5>
          <a:srgbClr val="C4C7D9"/>
        </a:accent5>
        <a:accent6>
          <a:srgbClr val="C1C4A6"/>
        </a:accent6>
        <a:hlink>
          <a:srgbClr val="B46875"/>
        </a:hlink>
        <a:folHlink>
          <a:srgbClr val="C2BAA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EE"/>
        </a:lt1>
        <a:dk2>
          <a:srgbClr val="000000"/>
        </a:dk2>
        <a:lt2>
          <a:srgbClr val="C3B59F"/>
        </a:lt2>
        <a:accent1>
          <a:srgbClr val="9CB3D8"/>
        </a:accent1>
        <a:accent2>
          <a:srgbClr val="F8F8F8"/>
        </a:accent2>
        <a:accent3>
          <a:srgbClr val="FFFFF5"/>
        </a:accent3>
        <a:accent4>
          <a:srgbClr val="000000"/>
        </a:accent4>
        <a:accent5>
          <a:srgbClr val="CBD6E9"/>
        </a:accent5>
        <a:accent6>
          <a:srgbClr val="E1E1E1"/>
        </a:accent6>
        <a:hlink>
          <a:srgbClr val="A9A460"/>
        </a:hlink>
        <a:folHlink>
          <a:srgbClr val="E4E1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rketSpecific xmlns="6d93d202-47fc-4405-873a-cab67cc5f1b2">false</MarketSpecific>
    <ApprovalStatus xmlns="6d93d202-47fc-4405-873a-cab67cc5f1b2">InProgress</ApprovalStatus>
    <LocComments xmlns="6d93d202-47fc-4405-873a-cab67cc5f1b2" xsi:nil="true"/>
    <DirectSourceMarket xmlns="6d93d202-47fc-4405-873a-cab67cc5f1b2">english</DirectSourceMarket>
    <ThumbnailAssetId xmlns="6d93d202-47fc-4405-873a-cab67cc5f1b2" xsi:nil="true"/>
    <PrimaryImageGen xmlns="6d93d202-47fc-4405-873a-cab67cc5f1b2">true</PrimaryImageGen>
    <LegacyData xmlns="6d93d202-47fc-4405-873a-cab67cc5f1b2" xsi:nil="true"/>
    <TPFriendlyName xmlns="6d93d202-47fc-4405-873a-cab67cc5f1b2" xsi:nil="true"/>
    <NumericId xmlns="6d93d202-47fc-4405-873a-cab67cc5f1b2" xsi:nil="true"/>
    <LocRecommendedHandoff xmlns="6d93d202-47fc-4405-873a-cab67cc5f1b2" xsi:nil="true"/>
    <BlockPublish xmlns="6d93d202-47fc-4405-873a-cab67cc5f1b2">false</BlockPublish>
    <BusinessGroup xmlns="6d93d202-47fc-4405-873a-cab67cc5f1b2" xsi:nil="true"/>
    <OpenTemplate xmlns="6d93d202-47fc-4405-873a-cab67cc5f1b2">true</OpenTemplate>
    <SourceTitle xmlns="6d93d202-47fc-4405-873a-cab67cc5f1b2">Math design template</SourceTitle>
    <APEditor xmlns="6d93d202-47fc-4405-873a-cab67cc5f1b2">
      <UserInfo>
        <DisplayName/>
        <AccountId xsi:nil="true"/>
        <AccountType/>
      </UserInfo>
    </APEditor>
    <UALocComments xmlns="6d93d202-47fc-4405-873a-cab67cc5f1b2">2007 Template UpLeveling Do Not HandOff</UALocComments>
    <IntlLangReviewDate xmlns="6d93d202-47fc-4405-873a-cab67cc5f1b2" xsi:nil="true"/>
    <PublishStatusLookup xmlns="6d93d202-47fc-4405-873a-cab67cc5f1b2">
      <Value>481445</Value>
      <Value>481505</Value>
    </PublishStatusLookup>
    <ParentAssetId xmlns="6d93d202-47fc-4405-873a-cab67cc5f1b2" xsi:nil="true"/>
    <FeatureTagsTaxHTField0 xmlns="6d93d202-47fc-4405-873a-cab67cc5f1b2">
      <Terms xmlns="http://schemas.microsoft.com/office/infopath/2007/PartnerControls"/>
    </FeatureTagsTaxHTField0>
    <MachineTranslated xmlns="6d93d202-47fc-4405-873a-cab67cc5f1b2">false</MachineTranslated>
    <Providers xmlns="6d93d202-47fc-4405-873a-cab67cc5f1b2" xsi:nil="true"/>
    <OriginalSourceMarket xmlns="6d93d202-47fc-4405-873a-cab67cc5f1b2">english</OriginalSourceMarket>
    <APDescription xmlns="6d93d202-47fc-4405-873a-cab67cc5f1b2" xsi:nil="true"/>
    <ContentItem xmlns="6d93d202-47fc-4405-873a-cab67cc5f1b2" xsi:nil="true"/>
    <ClipArtFilename xmlns="6d93d202-47fc-4405-873a-cab67cc5f1b2" xsi:nil="true"/>
    <TPInstallLocation xmlns="6d93d202-47fc-4405-873a-cab67cc5f1b2" xsi:nil="true"/>
    <TimesCloned xmlns="6d93d202-47fc-4405-873a-cab67cc5f1b2" xsi:nil="true"/>
    <PublishTargets xmlns="6d93d202-47fc-4405-873a-cab67cc5f1b2">OfficeOnline,OfficeOnlineVNext</PublishTargets>
    <AcquiredFrom xmlns="6d93d202-47fc-4405-873a-cab67cc5f1b2">Internal MS</AcquiredFrom>
    <AssetStart xmlns="6d93d202-47fc-4405-873a-cab67cc5f1b2">2012-01-31T16:08:00+00:00</AssetStart>
    <FriendlyTitle xmlns="6d93d202-47fc-4405-873a-cab67cc5f1b2" xsi:nil="true"/>
    <Provider xmlns="6d93d202-47fc-4405-873a-cab67cc5f1b2" xsi:nil="true"/>
    <LastHandOff xmlns="6d93d202-47fc-4405-873a-cab67cc5f1b2" xsi:nil="true"/>
    <Manager xmlns="6d93d202-47fc-4405-873a-cab67cc5f1b2" xsi:nil="true"/>
    <UALocRecommendation xmlns="6d93d202-47fc-4405-873a-cab67cc5f1b2">Localize</UALocRecommendation>
    <ArtSampleDocs xmlns="6d93d202-47fc-4405-873a-cab67cc5f1b2" xsi:nil="true"/>
    <UACurrentWords xmlns="6d93d202-47fc-4405-873a-cab67cc5f1b2" xsi:nil="true"/>
    <TPClientViewer xmlns="6d93d202-47fc-4405-873a-cab67cc5f1b2" xsi:nil="true"/>
    <TemplateStatus xmlns="6d93d202-47fc-4405-873a-cab67cc5f1b2">Complete</TemplateStatus>
    <ShowIn xmlns="6d93d202-47fc-4405-873a-cab67cc5f1b2">Show everywhere</ShowIn>
    <CSXHash xmlns="6d93d202-47fc-4405-873a-cab67cc5f1b2" xsi:nil="true"/>
    <Downloads xmlns="6d93d202-47fc-4405-873a-cab67cc5f1b2">0</Downloads>
    <VoteCount xmlns="6d93d202-47fc-4405-873a-cab67cc5f1b2" xsi:nil="true"/>
    <OOCacheId xmlns="6d93d202-47fc-4405-873a-cab67cc5f1b2" xsi:nil="true"/>
    <IsDeleted xmlns="6d93d202-47fc-4405-873a-cab67cc5f1b2">false</IsDeleted>
    <InternalTagsTaxHTField0 xmlns="6d93d202-47fc-4405-873a-cab67cc5f1b2">
      <Terms xmlns="http://schemas.microsoft.com/office/infopath/2007/PartnerControls"/>
    </InternalTagsTaxHTField0>
    <UANotes xmlns="6d93d202-47fc-4405-873a-cab67cc5f1b2">2003 to 2007 conversion</UANotes>
    <AssetExpire xmlns="6d93d202-47fc-4405-873a-cab67cc5f1b2">2035-01-01T08:00:00+00:00</AssetExpire>
    <CSXSubmissionMarket xmlns="6d93d202-47fc-4405-873a-cab67cc5f1b2" xsi:nil="true"/>
    <DSATActionTaken xmlns="6d93d202-47fc-4405-873a-cab67cc5f1b2" xsi:nil="true"/>
    <SubmitterId xmlns="6d93d202-47fc-4405-873a-cab67cc5f1b2" xsi:nil="true"/>
    <EditorialTags xmlns="6d93d202-47fc-4405-873a-cab67cc5f1b2" xsi:nil="true"/>
    <TPExecutable xmlns="6d93d202-47fc-4405-873a-cab67cc5f1b2" xsi:nil="true"/>
    <CSXSubmissionDate xmlns="6d93d202-47fc-4405-873a-cab67cc5f1b2" xsi:nil="true"/>
    <CSXUpdate xmlns="6d93d202-47fc-4405-873a-cab67cc5f1b2">false</CSXUpdate>
    <AssetType xmlns="6d93d202-47fc-4405-873a-cab67cc5f1b2">TP</AssetType>
    <ApprovalLog xmlns="6d93d202-47fc-4405-873a-cab67cc5f1b2" xsi:nil="true"/>
    <BugNumber xmlns="6d93d202-47fc-4405-873a-cab67cc5f1b2" xsi:nil="true"/>
    <OriginAsset xmlns="6d93d202-47fc-4405-873a-cab67cc5f1b2" xsi:nil="true"/>
    <TPComponent xmlns="6d93d202-47fc-4405-873a-cab67cc5f1b2" xsi:nil="true"/>
    <Milestone xmlns="6d93d202-47fc-4405-873a-cab67cc5f1b2" xsi:nil="true"/>
    <RecommendationsModifier xmlns="6d93d202-47fc-4405-873a-cab67cc5f1b2" xsi:nil="true"/>
    <Component xmlns="64acb2c5-0a2b-4bda-bd34-58e36cbb80d2" xsi:nil="true"/>
    <Description0 xmlns="64acb2c5-0a2b-4bda-bd34-58e36cbb80d2" xsi:nil="true"/>
    <AssetId xmlns="6d93d202-47fc-4405-873a-cab67cc5f1b2">TP102822360</AssetId>
    <PolicheckWords xmlns="6d93d202-47fc-4405-873a-cab67cc5f1b2" xsi:nil="true"/>
    <TPLaunchHelpLink xmlns="6d93d202-47fc-4405-873a-cab67cc5f1b2" xsi:nil="true"/>
    <IntlLocPriority xmlns="6d93d202-47fc-4405-873a-cab67cc5f1b2" xsi:nil="true"/>
    <TPApplication xmlns="6d93d202-47fc-4405-873a-cab67cc5f1b2" xsi:nil="true"/>
    <IntlLangReviewer xmlns="6d93d202-47fc-4405-873a-cab67cc5f1b2" xsi:nil="true"/>
    <HandoffToMSDN xmlns="6d93d202-47fc-4405-873a-cab67cc5f1b2" xsi:nil="true"/>
    <PlannedPubDate xmlns="6d93d202-47fc-4405-873a-cab67cc5f1b2" xsi:nil="true"/>
    <CrawlForDependencies xmlns="6d93d202-47fc-4405-873a-cab67cc5f1b2">false</CrawlForDependencies>
    <LocLastLocAttemptVersionLookup xmlns="6d93d202-47fc-4405-873a-cab67cc5f1b2">822347</LocLastLocAttemptVersionLookup>
    <TrustLevel xmlns="6d93d202-47fc-4405-873a-cab67cc5f1b2">1 Microsoft Managed Content</TrustLevel>
    <CampaignTagsTaxHTField0 xmlns="6d93d202-47fc-4405-873a-cab67cc5f1b2">
      <Terms xmlns="http://schemas.microsoft.com/office/infopath/2007/PartnerControls"/>
    </CampaignTagsTaxHTField0>
    <TPNamespace xmlns="6d93d202-47fc-4405-873a-cab67cc5f1b2" xsi:nil="true"/>
    <TaxCatchAll xmlns="6d93d202-47fc-4405-873a-cab67cc5f1b2"/>
    <IsSearchable xmlns="6d93d202-47fc-4405-873a-cab67cc5f1b2">true</IsSearchable>
    <TemplateTemplateType xmlns="6d93d202-47fc-4405-873a-cab67cc5f1b2">PowerPoint 12 Default</TemplateTemplateType>
    <Markets xmlns="6d93d202-47fc-4405-873a-cab67cc5f1b2"/>
    <IntlLangReview xmlns="6d93d202-47fc-4405-873a-cab67cc5f1b2">false</IntlLangReview>
    <UAProjectedTotalWords xmlns="6d93d202-47fc-4405-873a-cab67cc5f1b2" xsi:nil="true"/>
    <OutputCachingOn xmlns="6d93d202-47fc-4405-873a-cab67cc5f1b2">false</OutputCachingOn>
    <AverageRating xmlns="6d93d202-47fc-4405-873a-cab67cc5f1b2" xsi:nil="true"/>
    <APAuthor xmlns="6d93d202-47fc-4405-873a-cab67cc5f1b2">
      <UserInfo>
        <DisplayName/>
        <AccountId>2721</AccountId>
        <AccountType/>
      </UserInfo>
    </APAuthor>
    <TPCommandLine xmlns="6d93d202-47fc-4405-873a-cab67cc5f1b2" xsi:nil="true"/>
    <LocManualTestRequired xmlns="6d93d202-47fc-4405-873a-cab67cc5f1b2">false</LocManualTestRequired>
    <TPAppVersion xmlns="6d93d202-47fc-4405-873a-cab67cc5f1b2" xsi:nil="true"/>
    <EditorialStatus xmlns="6d93d202-47fc-4405-873a-cab67cc5f1b2" xsi:nil="true"/>
    <LastModifiedDateTime xmlns="6d93d202-47fc-4405-873a-cab67cc5f1b2" xsi:nil="true"/>
    <TPLaunchHelpLinkType xmlns="6d93d202-47fc-4405-873a-cab67cc5f1b2">Template</TPLaunchHelpLinkType>
    <OriginalRelease xmlns="6d93d202-47fc-4405-873a-cab67cc5f1b2">14</OriginalRelease>
    <ScenarioTagsTaxHTField0 xmlns="6d93d202-47fc-4405-873a-cab67cc5f1b2">
      <Terms xmlns="http://schemas.microsoft.com/office/infopath/2007/PartnerControls"/>
    </ScenarioTagsTaxHTField0>
    <LocalizationTagsTaxHTField0 xmlns="6d93d202-47fc-4405-873a-cab67cc5f1b2">
      <Terms xmlns="http://schemas.microsoft.com/office/infopath/2007/PartnerControls"/>
    </LocalizationTagsTaxHTField0>
    <LocMarketGroupTiers2 xmlns="6d93d202-47fc-4405-873a-cab67cc5f1b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73EF0D2-BD7B-4204-878A-108B44F6BD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5ACE4A-C626-4873-82B8-5EC477CA36F2}">
  <ds:schemaRefs>
    <ds:schemaRef ds:uri="http://schemas.microsoft.com/office/2006/metadata/properties"/>
    <ds:schemaRef ds:uri="http://schemas.microsoft.com/office/infopath/2007/PartnerControls"/>
    <ds:schemaRef ds:uri="6d93d202-47fc-4405-873a-cab67cc5f1b2"/>
    <ds:schemaRef ds:uri="64acb2c5-0a2b-4bda-bd34-58e36cbb80d2"/>
  </ds:schemaRefs>
</ds:datastoreItem>
</file>

<file path=customXml/itemProps3.xml><?xml version="1.0" encoding="utf-8"?>
<ds:datastoreItem xmlns:ds="http://schemas.openxmlformats.org/officeDocument/2006/customXml" ds:itemID="{DE5B6E38-2E62-4031-A6A1-9A1FF0DEB9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 de conception  Nombres</Template>
  <TotalTime>35</TotalTime>
  <Words>255</Words>
  <Application>Microsoft Office PowerPoint</Application>
  <PresentationFormat>Affichage à l'écran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Britannic Bold</vt:lpstr>
      <vt:lpstr>Broadway</vt:lpstr>
      <vt:lpstr>Times New Roman</vt:lpstr>
      <vt:lpstr>Thème Office</vt:lpstr>
      <vt:lpstr>SPECIALITE MATHEMATIQUES</vt:lpstr>
      <vt:lpstr>Pourquoi prendre la spécialité ?</vt:lpstr>
      <vt:lpstr>La spécialité en Première</vt:lpstr>
      <vt:lpstr>Présentation PowerPoint</vt:lpstr>
      <vt:lpstr>La spécialité en Terminale</vt:lpstr>
      <vt:lpstr>Présentation PowerPoint</vt:lpstr>
      <vt:lpstr>Les options en Terminale</vt:lpstr>
      <vt:lpstr>Les mathématiques complémentaires</vt:lpstr>
      <vt:lpstr>Présentation PowerPoint</vt:lpstr>
      <vt:lpstr>Les mathématiques expertes</vt:lpstr>
      <vt:lpstr>Présentation PowerPoint</vt:lpstr>
      <vt:lpstr>DES QUESTIONS ?!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SPECIALITE MATHEMATIQUES</dc:title>
  <dc:subject/>
  <dc:creator>Gaëlle Espitalier</dc:creator>
  <cp:keywords/>
  <dc:description/>
  <cp:lastModifiedBy>gaelle espitalier</cp:lastModifiedBy>
  <cp:revision>5</cp:revision>
  <dcterms:created xsi:type="dcterms:W3CDTF">2023-01-30T19:59:29Z</dcterms:created>
  <dcterms:modified xsi:type="dcterms:W3CDTF">2025-01-20T19:50:21Z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TC010690501036</vt:lpwstr>
  </property>
  <property fmtid="{D5CDD505-2E9C-101B-9397-08002B2CF9AE}" pid="3" name="InternalTags">
    <vt:lpwstr/>
  </property>
  <property fmtid="{D5CDD505-2E9C-101B-9397-08002B2CF9AE}" pid="4" name="ContentTypeId">
    <vt:lpwstr>0x01010069924D1ECC420D47A2456556BC94F7370400BDF4491DEA4973499845289601F88B9F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  <property fmtid="{D5CDD505-2E9C-101B-9397-08002B2CF9AE}" pid="9" name="Order">
    <vt:r8>9752600</vt:r8>
  </property>
  <property fmtid="{D5CDD505-2E9C-101B-9397-08002B2CF9AE}" pid="10" name="HiddenCategoryTags">
    <vt:lpwstr/>
  </property>
  <property fmtid="{D5CDD505-2E9C-101B-9397-08002B2CF9AE}" pid="11" name="ImageGenStatus">
    <vt:i4>0</vt:i4>
  </property>
  <property fmtid="{D5CDD505-2E9C-101B-9397-08002B2CF9AE}" pid="12" name="CategoryTags">
    <vt:lpwstr/>
  </property>
  <property fmtid="{D5CDD505-2E9C-101B-9397-08002B2CF9AE}" pid="13" name="Applications">
    <vt:lpwstr/>
  </property>
  <property fmtid="{D5CDD505-2E9C-101B-9397-08002B2CF9AE}" pid="14" name="LocMarketGroupTiers">
    <vt:lpwstr>,t:Tier 1,t:Tier 2,t:Tier 3,</vt:lpwstr>
  </property>
</Properties>
</file>